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65"/>
  </p:notesMasterIdLst>
  <p:handoutMasterIdLst>
    <p:handoutMasterId r:id="rId66"/>
  </p:handoutMasterIdLst>
  <p:sldIdLst>
    <p:sldId id="372" r:id="rId2"/>
    <p:sldId id="423" r:id="rId3"/>
    <p:sldId id="305" r:id="rId4"/>
    <p:sldId id="470" r:id="rId5"/>
    <p:sldId id="471" r:id="rId6"/>
    <p:sldId id="491" r:id="rId7"/>
    <p:sldId id="492" r:id="rId8"/>
    <p:sldId id="493" r:id="rId9"/>
    <p:sldId id="319" r:id="rId10"/>
    <p:sldId id="321" r:id="rId11"/>
    <p:sldId id="466" r:id="rId12"/>
    <p:sldId id="467" r:id="rId13"/>
    <p:sldId id="475" r:id="rId14"/>
    <p:sldId id="322" r:id="rId15"/>
    <p:sldId id="323" r:id="rId16"/>
    <p:sldId id="337" r:id="rId17"/>
    <p:sldId id="335" r:id="rId18"/>
    <p:sldId id="394" r:id="rId19"/>
    <p:sldId id="499" r:id="rId20"/>
    <p:sldId id="315" r:id="rId21"/>
    <p:sldId id="395" r:id="rId22"/>
    <p:sldId id="330" r:id="rId23"/>
    <p:sldId id="332" r:id="rId24"/>
    <p:sldId id="338" r:id="rId25"/>
    <p:sldId id="339" r:id="rId26"/>
    <p:sldId id="343" r:id="rId27"/>
    <p:sldId id="324" r:id="rId28"/>
    <p:sldId id="348" r:id="rId29"/>
    <p:sldId id="349" r:id="rId30"/>
    <p:sldId id="463" r:id="rId31"/>
    <p:sldId id="462" r:id="rId32"/>
    <p:sldId id="361" r:id="rId33"/>
    <p:sldId id="378" r:id="rId34"/>
    <p:sldId id="383" r:id="rId35"/>
    <p:sldId id="401" r:id="rId36"/>
    <p:sldId id="377" r:id="rId37"/>
    <p:sldId id="376" r:id="rId38"/>
    <p:sldId id="434" r:id="rId39"/>
    <p:sldId id="449" r:id="rId40"/>
    <p:sldId id="450" r:id="rId41"/>
    <p:sldId id="451" r:id="rId42"/>
    <p:sldId id="485" r:id="rId43"/>
    <p:sldId id="437" r:id="rId44"/>
    <p:sldId id="417" r:id="rId45"/>
    <p:sldId id="352" r:id="rId46"/>
    <p:sldId id="456" r:id="rId47"/>
    <p:sldId id="457" r:id="rId48"/>
    <p:sldId id="459" r:id="rId49"/>
    <p:sldId id="458" r:id="rId50"/>
    <p:sldId id="483" r:id="rId51"/>
    <p:sldId id="460" r:id="rId52"/>
    <p:sldId id="362" r:id="rId53"/>
    <p:sldId id="375" r:id="rId54"/>
    <p:sldId id="481" r:id="rId55"/>
    <p:sldId id="480" r:id="rId56"/>
    <p:sldId id="479" r:id="rId57"/>
    <p:sldId id="365" r:id="rId58"/>
    <p:sldId id="373" r:id="rId59"/>
    <p:sldId id="374" r:id="rId60"/>
    <p:sldId id="477" r:id="rId61"/>
    <p:sldId id="478" r:id="rId62"/>
    <p:sldId id="367" r:id="rId63"/>
    <p:sldId id="482" r:id="rId64"/>
  </p:sldIdLst>
  <p:sldSz cx="9144000" cy="6858000" type="screen4x3"/>
  <p:notesSz cx="6807200" cy="9939338"/>
  <p:defaultTextStyle>
    <a:defPPr>
      <a:defRPr lang="zh-HK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00"/>
    <a:srgbClr val="FFD13F"/>
    <a:srgbClr val="FFFFCC"/>
    <a:srgbClr val="FF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83" d="100"/>
          <a:sy n="83" d="100"/>
        </p:scale>
        <p:origin x="-1411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19795-C9A7-41F7-A891-55688A732CE4}" type="doc">
      <dgm:prSet loTypeId="urn:microsoft.com/office/officeart/2005/8/layout/radial6" loCatId="cycle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zh-HK" altLang="en-US"/>
        </a:p>
      </dgm:t>
    </dgm:pt>
    <dgm:pt modelId="{57197C4A-1C94-43A9-887A-67BC2D238854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學校課程發展方向</a:t>
          </a:r>
          <a:endParaRPr lang="zh-HK" altLang="en-US" sz="20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E485723-183F-43C7-A849-E3F09EBB6528}" type="parTrans" cxnId="{A504FBFC-4B35-414D-8D28-D0559823ADA5}">
      <dgm:prSet/>
      <dgm:spPr/>
      <dgm:t>
        <a:bodyPr/>
        <a:lstStyle/>
        <a:p>
          <a:endParaRPr lang="zh-HK" altLang="en-US"/>
        </a:p>
      </dgm:t>
    </dgm:pt>
    <dgm:pt modelId="{945F422C-5668-4087-A192-BC5B10B57FED}" type="sibTrans" cxnId="{A504FBFC-4B35-414D-8D28-D0559823ADA5}">
      <dgm:prSet/>
      <dgm:spPr/>
      <dgm:t>
        <a:bodyPr/>
        <a:lstStyle/>
        <a:p>
          <a:endParaRPr lang="zh-HK" altLang="en-US"/>
        </a:p>
      </dgm:t>
    </dgm:pt>
    <dgm:pt modelId="{4C7D9035-7F41-422E-9CF1-851644CC519A}">
      <dgm:prSet phldrT="[文字]" custT="1"/>
      <dgm:spPr/>
      <dgm:t>
        <a:bodyPr/>
        <a:lstStyle/>
        <a:p>
          <a:pPr>
            <a:lnSpc>
              <a:spcPts val="1300"/>
            </a:lnSpc>
          </a:pPr>
          <a:r>
            <a:rPr lang="zh-TW" altLang="en-US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學生身心</a:t>
          </a:r>
          <a:endParaRPr lang="en-US" altLang="zh-TW" sz="1600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1300"/>
            </a:lnSpc>
          </a:pPr>
          <a:r>
            <a:rPr lang="zh-TW" altLang="en-US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發展</a:t>
          </a:r>
          <a:endParaRPr lang="zh-HK" altLang="en-US" sz="16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E959F8E-E1F4-4C3C-B924-F497F1C18DF3}" type="parTrans" cxnId="{B28B1BD3-87F3-44CA-852E-B2AF5F5E737F}">
      <dgm:prSet/>
      <dgm:spPr/>
      <dgm:t>
        <a:bodyPr/>
        <a:lstStyle/>
        <a:p>
          <a:endParaRPr lang="zh-HK" altLang="en-US"/>
        </a:p>
      </dgm:t>
    </dgm:pt>
    <dgm:pt modelId="{E7331223-2021-4A56-BC25-FA048F1C3E06}" type="sibTrans" cxnId="{B28B1BD3-87F3-44CA-852E-B2AF5F5E737F}">
      <dgm:prSet/>
      <dgm:spPr/>
      <dgm:t>
        <a:bodyPr/>
        <a:lstStyle/>
        <a:p>
          <a:endParaRPr lang="zh-HK" altLang="en-US"/>
        </a:p>
      </dgm:t>
    </dgm:pt>
    <dgm:pt modelId="{91EC14A1-031D-40CA-930D-0DFE625EA2BC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學、教、評成效</a:t>
          </a:r>
          <a:endParaRPr lang="zh-HK" altLang="en-US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E6E270-7EC3-4667-8865-EF575058F30A}" type="parTrans" cxnId="{A1533062-900D-4239-8430-516CF538A79F}">
      <dgm:prSet/>
      <dgm:spPr/>
      <dgm:t>
        <a:bodyPr/>
        <a:lstStyle/>
        <a:p>
          <a:endParaRPr lang="zh-HK" altLang="en-US"/>
        </a:p>
      </dgm:t>
    </dgm:pt>
    <dgm:pt modelId="{7FE78F4A-B7AC-4DFC-AA0E-23BC803F4C08}" type="sibTrans" cxnId="{A1533062-900D-4239-8430-516CF538A79F}">
      <dgm:prSet/>
      <dgm:spPr/>
      <dgm:t>
        <a:bodyPr/>
        <a:lstStyle/>
        <a:p>
          <a:endParaRPr lang="zh-HK" altLang="en-US"/>
        </a:p>
      </dgm:t>
    </dgm:pt>
    <dgm:pt modelId="{71392D28-B032-4090-A905-F568ABF531B9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教師專業</a:t>
          </a:r>
          <a:endParaRPr lang="en-US" altLang="zh-TW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發展</a:t>
          </a:r>
          <a:endParaRPr lang="zh-HK" altLang="en-US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57581A1-6679-4B6E-B238-C31F7046AF95}" type="parTrans" cxnId="{8782F5D2-CBAB-4B47-A0D7-7A96D5DF9FE9}">
      <dgm:prSet/>
      <dgm:spPr/>
      <dgm:t>
        <a:bodyPr/>
        <a:lstStyle/>
        <a:p>
          <a:endParaRPr lang="zh-HK" altLang="en-US"/>
        </a:p>
      </dgm:t>
    </dgm:pt>
    <dgm:pt modelId="{E292D9E7-4893-441E-AF35-F38F9C8D0939}" type="sibTrans" cxnId="{8782F5D2-CBAB-4B47-A0D7-7A96D5DF9FE9}">
      <dgm:prSet/>
      <dgm:spPr/>
      <dgm:t>
        <a:bodyPr/>
        <a:lstStyle/>
        <a:p>
          <a:endParaRPr lang="zh-HK" altLang="en-US"/>
        </a:p>
      </dgm:t>
    </dgm:pt>
    <dgm:pt modelId="{7F18FCE2-4618-4B04-91F0-2EEE88E10B9C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跨學科及四個關鍵項目</a:t>
          </a:r>
          <a:endParaRPr lang="zh-HK" altLang="en-US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496F20-41FC-4424-A637-46BC73AEF4B9}" type="parTrans" cxnId="{EB24A5F8-D14B-40B3-BF9B-ED9E7EC58452}">
      <dgm:prSet/>
      <dgm:spPr/>
      <dgm:t>
        <a:bodyPr/>
        <a:lstStyle/>
        <a:p>
          <a:endParaRPr lang="zh-HK" altLang="en-US"/>
        </a:p>
      </dgm:t>
    </dgm:pt>
    <dgm:pt modelId="{45D69BEA-1F7E-4DF2-B9B5-1FCBD8F23290}" type="sibTrans" cxnId="{EB24A5F8-D14B-40B3-BF9B-ED9E7EC58452}">
      <dgm:prSet/>
      <dgm:spPr/>
      <dgm:t>
        <a:bodyPr/>
        <a:lstStyle/>
        <a:p>
          <a:endParaRPr lang="zh-HK" altLang="en-US"/>
        </a:p>
      </dgm:t>
    </dgm:pt>
    <dgm:pt modelId="{41CBD14A-89E2-49CF-B66F-32081AE78EC4}">
      <dgm:prSet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獨立</a:t>
          </a:r>
          <a:endParaRPr lang="en-US" altLang="zh-TW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學習</a:t>
          </a:r>
          <a:endParaRPr lang="zh-HK" altLang="en-US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318C18C-BE00-419F-A20C-26BF647AA034}" type="parTrans" cxnId="{116F809C-DF58-4E8C-ABD0-28419E20B09A}">
      <dgm:prSet/>
      <dgm:spPr/>
      <dgm:t>
        <a:bodyPr/>
        <a:lstStyle/>
        <a:p>
          <a:endParaRPr lang="zh-HK" altLang="en-US"/>
        </a:p>
      </dgm:t>
    </dgm:pt>
    <dgm:pt modelId="{002E8F37-845C-4F6B-8F9D-685F47F992BF}" type="sibTrans" cxnId="{116F809C-DF58-4E8C-ABD0-28419E20B09A}">
      <dgm:prSet/>
      <dgm:spPr/>
      <dgm:t>
        <a:bodyPr/>
        <a:lstStyle/>
        <a:p>
          <a:endParaRPr lang="zh-HK" altLang="en-US"/>
        </a:p>
      </dgm:t>
    </dgm:pt>
    <dgm:pt modelId="{F671ED67-25AE-4EE4-8C83-A88D883CCBF8}">
      <dgm:prSet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照顧</a:t>
          </a:r>
          <a:endParaRPr lang="en-US" altLang="zh-TW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不同需要</a:t>
          </a:r>
          <a:endParaRPr lang="zh-HK" altLang="en-US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326238A-AB8B-40CC-9E84-E64CC5CE1279}" type="parTrans" cxnId="{FCDD0170-C5B4-4D98-BD34-928EEBE1A5FF}">
      <dgm:prSet/>
      <dgm:spPr/>
      <dgm:t>
        <a:bodyPr/>
        <a:lstStyle/>
        <a:p>
          <a:endParaRPr lang="zh-HK" altLang="en-US"/>
        </a:p>
      </dgm:t>
    </dgm:pt>
    <dgm:pt modelId="{4D2CD47B-4496-4C8E-82C6-740B55A4D5CA}" type="sibTrans" cxnId="{FCDD0170-C5B4-4D98-BD34-928EEBE1A5FF}">
      <dgm:prSet/>
      <dgm:spPr/>
      <dgm:t>
        <a:bodyPr/>
        <a:lstStyle/>
        <a:p>
          <a:endParaRPr lang="zh-HK" altLang="en-US"/>
        </a:p>
      </dgm:t>
    </dgm:pt>
    <dgm:pt modelId="{BFCD89A2-F406-43DF-B77F-213DCA5C72A5}" type="pres">
      <dgm:prSet presAssocID="{57619795-C9A7-41F7-A891-55688A732CE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F1B4C4CC-E354-40DF-A71C-E97EDF268C2F}" type="pres">
      <dgm:prSet presAssocID="{57197C4A-1C94-43A9-887A-67BC2D238854}" presName="centerShape" presStyleLbl="node0" presStyleIdx="0" presStyleCnt="1"/>
      <dgm:spPr/>
      <dgm:t>
        <a:bodyPr/>
        <a:lstStyle/>
        <a:p>
          <a:endParaRPr lang="zh-HK" altLang="en-US"/>
        </a:p>
      </dgm:t>
    </dgm:pt>
    <dgm:pt modelId="{D1AAE405-F617-453F-9C15-D43E2AB07855}" type="pres">
      <dgm:prSet presAssocID="{4C7D9035-7F41-422E-9CF1-851644CC519A}" presName="node" presStyleLbl="node1" presStyleIdx="0" presStyleCnt="6" custScaleX="104521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A2CA2D7-FDB2-43D6-9DCF-90C815D8DDCA}" type="pres">
      <dgm:prSet presAssocID="{4C7D9035-7F41-422E-9CF1-851644CC519A}" presName="dummy" presStyleCnt="0"/>
      <dgm:spPr/>
    </dgm:pt>
    <dgm:pt modelId="{C8DA0D34-4190-4C97-9FD1-F2321022BFDB}" type="pres">
      <dgm:prSet presAssocID="{E7331223-2021-4A56-BC25-FA048F1C3E06}" presName="sibTrans" presStyleLbl="sibTrans2D1" presStyleIdx="0" presStyleCnt="6"/>
      <dgm:spPr/>
      <dgm:t>
        <a:bodyPr/>
        <a:lstStyle/>
        <a:p>
          <a:endParaRPr lang="zh-HK" altLang="en-US"/>
        </a:p>
      </dgm:t>
    </dgm:pt>
    <dgm:pt modelId="{518678DC-A6AD-4C66-A46F-B99F3730F4A7}" type="pres">
      <dgm:prSet presAssocID="{41CBD14A-89E2-49CF-B66F-32081AE78EC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A3F0A80-13D4-4ED3-B25C-38AD3A257DF2}" type="pres">
      <dgm:prSet presAssocID="{41CBD14A-89E2-49CF-B66F-32081AE78EC4}" presName="dummy" presStyleCnt="0"/>
      <dgm:spPr/>
    </dgm:pt>
    <dgm:pt modelId="{14CD9B22-AAA1-4B9E-8618-A0157BB40152}" type="pres">
      <dgm:prSet presAssocID="{002E8F37-845C-4F6B-8F9D-685F47F992BF}" presName="sibTrans" presStyleLbl="sibTrans2D1" presStyleIdx="1" presStyleCnt="6"/>
      <dgm:spPr/>
      <dgm:t>
        <a:bodyPr/>
        <a:lstStyle/>
        <a:p>
          <a:endParaRPr lang="zh-HK" altLang="en-US"/>
        </a:p>
      </dgm:t>
    </dgm:pt>
    <dgm:pt modelId="{7FDABAF8-2BA3-4E02-8DDD-46F4BEDF77CF}" type="pres">
      <dgm:prSet presAssocID="{F671ED67-25AE-4EE4-8C83-A88D883CCBF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13E8017C-F772-412E-96A8-F097ABF0C823}" type="pres">
      <dgm:prSet presAssocID="{F671ED67-25AE-4EE4-8C83-A88D883CCBF8}" presName="dummy" presStyleCnt="0"/>
      <dgm:spPr/>
    </dgm:pt>
    <dgm:pt modelId="{20B28C6F-856F-45D6-A6B3-CD2D6E739629}" type="pres">
      <dgm:prSet presAssocID="{4D2CD47B-4496-4C8E-82C6-740B55A4D5CA}" presName="sibTrans" presStyleLbl="sibTrans2D1" presStyleIdx="2" presStyleCnt="6" custScaleX="94791" custScaleY="109153"/>
      <dgm:spPr/>
      <dgm:t>
        <a:bodyPr/>
        <a:lstStyle/>
        <a:p>
          <a:endParaRPr lang="zh-HK" altLang="en-US"/>
        </a:p>
      </dgm:t>
    </dgm:pt>
    <dgm:pt modelId="{A17EB4B7-4E68-4DDB-9FE9-4943DDAE7B0B}" type="pres">
      <dgm:prSet presAssocID="{91EC14A1-031D-40CA-930D-0DFE625EA2B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6012F70-8C4E-44AA-BB55-480160BE09AD}" type="pres">
      <dgm:prSet presAssocID="{91EC14A1-031D-40CA-930D-0DFE625EA2BC}" presName="dummy" presStyleCnt="0"/>
      <dgm:spPr/>
    </dgm:pt>
    <dgm:pt modelId="{4CF5804C-C1A2-435A-BC60-AA0989E1550D}" type="pres">
      <dgm:prSet presAssocID="{7FE78F4A-B7AC-4DFC-AA0E-23BC803F4C08}" presName="sibTrans" presStyleLbl="sibTrans2D1" presStyleIdx="3" presStyleCnt="6"/>
      <dgm:spPr/>
      <dgm:t>
        <a:bodyPr/>
        <a:lstStyle/>
        <a:p>
          <a:endParaRPr lang="zh-HK" altLang="en-US"/>
        </a:p>
      </dgm:t>
    </dgm:pt>
    <dgm:pt modelId="{836412DB-7278-418D-BBA8-FC0AEEF3D618}" type="pres">
      <dgm:prSet presAssocID="{71392D28-B032-4090-A905-F568ABF531B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E3D92FF-B072-4F2C-8039-25404CAAEEE5}" type="pres">
      <dgm:prSet presAssocID="{71392D28-B032-4090-A905-F568ABF531B9}" presName="dummy" presStyleCnt="0"/>
      <dgm:spPr/>
    </dgm:pt>
    <dgm:pt modelId="{40E0741D-6C5E-4DDB-9B0B-C5DE2089ACCD}" type="pres">
      <dgm:prSet presAssocID="{E292D9E7-4893-441E-AF35-F38F9C8D0939}" presName="sibTrans" presStyleLbl="sibTrans2D1" presStyleIdx="4" presStyleCnt="6"/>
      <dgm:spPr/>
      <dgm:t>
        <a:bodyPr/>
        <a:lstStyle/>
        <a:p>
          <a:endParaRPr lang="zh-HK" altLang="en-US"/>
        </a:p>
      </dgm:t>
    </dgm:pt>
    <dgm:pt modelId="{9F0C559E-A53F-4CC9-8333-81B6452FBB13}" type="pres">
      <dgm:prSet presAssocID="{7F18FCE2-4618-4B04-91F0-2EEE88E10B9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DEBF446-AD1C-4048-BF3F-20966A879931}" type="pres">
      <dgm:prSet presAssocID="{7F18FCE2-4618-4B04-91F0-2EEE88E10B9C}" presName="dummy" presStyleCnt="0"/>
      <dgm:spPr/>
    </dgm:pt>
    <dgm:pt modelId="{372D4B43-DEF0-496D-AB03-651363D4FAA1}" type="pres">
      <dgm:prSet presAssocID="{45D69BEA-1F7E-4DF2-B9B5-1FCBD8F23290}" presName="sibTrans" presStyleLbl="sibTrans2D1" presStyleIdx="5" presStyleCnt="6"/>
      <dgm:spPr/>
      <dgm:t>
        <a:bodyPr/>
        <a:lstStyle/>
        <a:p>
          <a:endParaRPr lang="zh-HK" altLang="en-US"/>
        </a:p>
      </dgm:t>
    </dgm:pt>
  </dgm:ptLst>
  <dgm:cxnLst>
    <dgm:cxn modelId="{116F809C-DF58-4E8C-ABD0-28419E20B09A}" srcId="{57197C4A-1C94-43A9-887A-67BC2D238854}" destId="{41CBD14A-89E2-49CF-B66F-32081AE78EC4}" srcOrd="1" destOrd="0" parTransId="{8318C18C-BE00-419F-A20C-26BF647AA034}" sibTransId="{002E8F37-845C-4F6B-8F9D-685F47F992BF}"/>
    <dgm:cxn modelId="{A1533062-900D-4239-8430-516CF538A79F}" srcId="{57197C4A-1C94-43A9-887A-67BC2D238854}" destId="{91EC14A1-031D-40CA-930D-0DFE625EA2BC}" srcOrd="3" destOrd="0" parTransId="{E3E6E270-7EC3-4667-8865-EF575058F30A}" sibTransId="{7FE78F4A-B7AC-4DFC-AA0E-23BC803F4C08}"/>
    <dgm:cxn modelId="{7D9F4B3D-F6B3-4508-AFF8-C7F3D1F3B51F}" type="presOf" srcId="{E7331223-2021-4A56-BC25-FA048F1C3E06}" destId="{C8DA0D34-4190-4C97-9FD1-F2321022BFDB}" srcOrd="0" destOrd="0" presId="urn:microsoft.com/office/officeart/2005/8/layout/radial6"/>
    <dgm:cxn modelId="{CD731CCA-5D3C-4337-8D5D-3664413C332E}" type="presOf" srcId="{F671ED67-25AE-4EE4-8C83-A88D883CCBF8}" destId="{7FDABAF8-2BA3-4E02-8DDD-46F4BEDF77CF}" srcOrd="0" destOrd="0" presId="urn:microsoft.com/office/officeart/2005/8/layout/radial6"/>
    <dgm:cxn modelId="{8782F5D2-CBAB-4B47-A0D7-7A96D5DF9FE9}" srcId="{57197C4A-1C94-43A9-887A-67BC2D238854}" destId="{71392D28-B032-4090-A905-F568ABF531B9}" srcOrd="4" destOrd="0" parTransId="{D57581A1-6679-4B6E-B238-C31F7046AF95}" sibTransId="{E292D9E7-4893-441E-AF35-F38F9C8D0939}"/>
    <dgm:cxn modelId="{BBED3780-C891-4E41-98C9-A44C7E815F97}" type="presOf" srcId="{7FE78F4A-B7AC-4DFC-AA0E-23BC803F4C08}" destId="{4CF5804C-C1A2-435A-BC60-AA0989E1550D}" srcOrd="0" destOrd="0" presId="urn:microsoft.com/office/officeart/2005/8/layout/radial6"/>
    <dgm:cxn modelId="{C05390FD-13BB-4DA9-9131-002EE6DE1B1B}" type="presOf" srcId="{4C7D9035-7F41-422E-9CF1-851644CC519A}" destId="{D1AAE405-F617-453F-9C15-D43E2AB07855}" srcOrd="0" destOrd="0" presId="urn:microsoft.com/office/officeart/2005/8/layout/radial6"/>
    <dgm:cxn modelId="{EB24A5F8-D14B-40B3-BF9B-ED9E7EC58452}" srcId="{57197C4A-1C94-43A9-887A-67BC2D238854}" destId="{7F18FCE2-4618-4B04-91F0-2EEE88E10B9C}" srcOrd="5" destOrd="0" parTransId="{0B496F20-41FC-4424-A637-46BC73AEF4B9}" sibTransId="{45D69BEA-1F7E-4DF2-B9B5-1FCBD8F23290}"/>
    <dgm:cxn modelId="{221AC5C4-E780-471F-870A-58B72DC06940}" type="presOf" srcId="{E292D9E7-4893-441E-AF35-F38F9C8D0939}" destId="{40E0741D-6C5E-4DDB-9B0B-C5DE2089ACCD}" srcOrd="0" destOrd="0" presId="urn:microsoft.com/office/officeart/2005/8/layout/radial6"/>
    <dgm:cxn modelId="{896B8FB9-4369-46BD-86CA-EA989A2D648E}" type="presOf" srcId="{57619795-C9A7-41F7-A891-55688A732CE4}" destId="{BFCD89A2-F406-43DF-B77F-213DCA5C72A5}" srcOrd="0" destOrd="0" presId="urn:microsoft.com/office/officeart/2005/8/layout/radial6"/>
    <dgm:cxn modelId="{DC77D02E-1DE0-45AD-B94E-A149E7CB46AC}" type="presOf" srcId="{91EC14A1-031D-40CA-930D-0DFE625EA2BC}" destId="{A17EB4B7-4E68-4DDB-9FE9-4943DDAE7B0B}" srcOrd="0" destOrd="0" presId="urn:microsoft.com/office/officeart/2005/8/layout/radial6"/>
    <dgm:cxn modelId="{59C32950-3203-4B40-810B-A1F7B207E13F}" type="presOf" srcId="{57197C4A-1C94-43A9-887A-67BC2D238854}" destId="{F1B4C4CC-E354-40DF-A71C-E97EDF268C2F}" srcOrd="0" destOrd="0" presId="urn:microsoft.com/office/officeart/2005/8/layout/radial6"/>
    <dgm:cxn modelId="{B28B1BD3-87F3-44CA-852E-B2AF5F5E737F}" srcId="{57197C4A-1C94-43A9-887A-67BC2D238854}" destId="{4C7D9035-7F41-422E-9CF1-851644CC519A}" srcOrd="0" destOrd="0" parTransId="{1E959F8E-E1F4-4C3C-B924-F497F1C18DF3}" sibTransId="{E7331223-2021-4A56-BC25-FA048F1C3E06}"/>
    <dgm:cxn modelId="{A3D85DDE-9C20-4C1F-860F-CD91191C7B31}" type="presOf" srcId="{41CBD14A-89E2-49CF-B66F-32081AE78EC4}" destId="{518678DC-A6AD-4C66-A46F-B99F3730F4A7}" srcOrd="0" destOrd="0" presId="urn:microsoft.com/office/officeart/2005/8/layout/radial6"/>
    <dgm:cxn modelId="{FCDD0170-C5B4-4D98-BD34-928EEBE1A5FF}" srcId="{57197C4A-1C94-43A9-887A-67BC2D238854}" destId="{F671ED67-25AE-4EE4-8C83-A88D883CCBF8}" srcOrd="2" destOrd="0" parTransId="{2326238A-AB8B-40CC-9E84-E64CC5CE1279}" sibTransId="{4D2CD47B-4496-4C8E-82C6-740B55A4D5CA}"/>
    <dgm:cxn modelId="{AE7731B2-E969-4E2F-B9D6-A852B3F35283}" type="presOf" srcId="{7F18FCE2-4618-4B04-91F0-2EEE88E10B9C}" destId="{9F0C559E-A53F-4CC9-8333-81B6452FBB13}" srcOrd="0" destOrd="0" presId="urn:microsoft.com/office/officeart/2005/8/layout/radial6"/>
    <dgm:cxn modelId="{20678A93-D4C1-48B0-ACB3-C2EFD72DA928}" type="presOf" srcId="{4D2CD47B-4496-4C8E-82C6-740B55A4D5CA}" destId="{20B28C6F-856F-45D6-A6B3-CD2D6E739629}" srcOrd="0" destOrd="0" presId="urn:microsoft.com/office/officeart/2005/8/layout/radial6"/>
    <dgm:cxn modelId="{A504FBFC-4B35-414D-8D28-D0559823ADA5}" srcId="{57619795-C9A7-41F7-A891-55688A732CE4}" destId="{57197C4A-1C94-43A9-887A-67BC2D238854}" srcOrd="0" destOrd="0" parTransId="{EE485723-183F-43C7-A849-E3F09EBB6528}" sibTransId="{945F422C-5668-4087-A192-BC5B10B57FED}"/>
    <dgm:cxn modelId="{5E968A2D-24E6-463F-971D-FDA35A132C72}" type="presOf" srcId="{002E8F37-845C-4F6B-8F9D-685F47F992BF}" destId="{14CD9B22-AAA1-4B9E-8618-A0157BB40152}" srcOrd="0" destOrd="0" presId="urn:microsoft.com/office/officeart/2005/8/layout/radial6"/>
    <dgm:cxn modelId="{D069C2AC-EEAF-4ECA-B2F3-5ACC1231798F}" type="presOf" srcId="{71392D28-B032-4090-A905-F568ABF531B9}" destId="{836412DB-7278-418D-BBA8-FC0AEEF3D618}" srcOrd="0" destOrd="0" presId="urn:microsoft.com/office/officeart/2005/8/layout/radial6"/>
    <dgm:cxn modelId="{7C555AFC-90A8-4E2A-8FE3-CA7AA278EF5F}" type="presOf" srcId="{45D69BEA-1F7E-4DF2-B9B5-1FCBD8F23290}" destId="{372D4B43-DEF0-496D-AB03-651363D4FAA1}" srcOrd="0" destOrd="0" presId="urn:microsoft.com/office/officeart/2005/8/layout/radial6"/>
    <dgm:cxn modelId="{338D6C71-41D8-4691-85A6-5461103767FD}" type="presParOf" srcId="{BFCD89A2-F406-43DF-B77F-213DCA5C72A5}" destId="{F1B4C4CC-E354-40DF-A71C-E97EDF268C2F}" srcOrd="0" destOrd="0" presId="urn:microsoft.com/office/officeart/2005/8/layout/radial6"/>
    <dgm:cxn modelId="{1C0C436F-1D9B-4AFA-97F0-E7568C88A6D3}" type="presParOf" srcId="{BFCD89A2-F406-43DF-B77F-213DCA5C72A5}" destId="{D1AAE405-F617-453F-9C15-D43E2AB07855}" srcOrd="1" destOrd="0" presId="urn:microsoft.com/office/officeart/2005/8/layout/radial6"/>
    <dgm:cxn modelId="{31573668-6E4A-47C1-AD7D-C529FAFFA3E6}" type="presParOf" srcId="{BFCD89A2-F406-43DF-B77F-213DCA5C72A5}" destId="{CA2CA2D7-FDB2-43D6-9DCF-90C815D8DDCA}" srcOrd="2" destOrd="0" presId="urn:microsoft.com/office/officeart/2005/8/layout/radial6"/>
    <dgm:cxn modelId="{D24F27D4-C288-4483-9435-DF492A0B8DA6}" type="presParOf" srcId="{BFCD89A2-F406-43DF-B77F-213DCA5C72A5}" destId="{C8DA0D34-4190-4C97-9FD1-F2321022BFDB}" srcOrd="3" destOrd="0" presId="urn:microsoft.com/office/officeart/2005/8/layout/radial6"/>
    <dgm:cxn modelId="{66C1F278-1A06-43EC-AC8D-54381C0D2777}" type="presParOf" srcId="{BFCD89A2-F406-43DF-B77F-213DCA5C72A5}" destId="{518678DC-A6AD-4C66-A46F-B99F3730F4A7}" srcOrd="4" destOrd="0" presId="urn:microsoft.com/office/officeart/2005/8/layout/radial6"/>
    <dgm:cxn modelId="{82EFEBDA-8355-437E-BB2C-B11953B4F67D}" type="presParOf" srcId="{BFCD89A2-F406-43DF-B77F-213DCA5C72A5}" destId="{0A3F0A80-13D4-4ED3-B25C-38AD3A257DF2}" srcOrd="5" destOrd="0" presId="urn:microsoft.com/office/officeart/2005/8/layout/radial6"/>
    <dgm:cxn modelId="{B7DA7CEA-9075-495D-9651-E7AA3525D51B}" type="presParOf" srcId="{BFCD89A2-F406-43DF-B77F-213DCA5C72A5}" destId="{14CD9B22-AAA1-4B9E-8618-A0157BB40152}" srcOrd="6" destOrd="0" presId="urn:microsoft.com/office/officeart/2005/8/layout/radial6"/>
    <dgm:cxn modelId="{37E0D312-CA30-40BB-83B2-EA7E04A47FD8}" type="presParOf" srcId="{BFCD89A2-F406-43DF-B77F-213DCA5C72A5}" destId="{7FDABAF8-2BA3-4E02-8DDD-46F4BEDF77CF}" srcOrd="7" destOrd="0" presId="urn:microsoft.com/office/officeart/2005/8/layout/radial6"/>
    <dgm:cxn modelId="{B1DB0D53-E987-42AC-917F-B62043DE543E}" type="presParOf" srcId="{BFCD89A2-F406-43DF-B77F-213DCA5C72A5}" destId="{13E8017C-F772-412E-96A8-F097ABF0C823}" srcOrd="8" destOrd="0" presId="urn:microsoft.com/office/officeart/2005/8/layout/radial6"/>
    <dgm:cxn modelId="{B6FA54CC-75D6-4BCB-95F4-9398F196A680}" type="presParOf" srcId="{BFCD89A2-F406-43DF-B77F-213DCA5C72A5}" destId="{20B28C6F-856F-45D6-A6B3-CD2D6E739629}" srcOrd="9" destOrd="0" presId="urn:microsoft.com/office/officeart/2005/8/layout/radial6"/>
    <dgm:cxn modelId="{2D7E3B0E-2854-4FDC-BC5C-2D631D06E64E}" type="presParOf" srcId="{BFCD89A2-F406-43DF-B77F-213DCA5C72A5}" destId="{A17EB4B7-4E68-4DDB-9FE9-4943DDAE7B0B}" srcOrd="10" destOrd="0" presId="urn:microsoft.com/office/officeart/2005/8/layout/radial6"/>
    <dgm:cxn modelId="{8FC3B932-23EE-4A37-A069-B810BAE44069}" type="presParOf" srcId="{BFCD89A2-F406-43DF-B77F-213DCA5C72A5}" destId="{56012F70-8C4E-44AA-BB55-480160BE09AD}" srcOrd="11" destOrd="0" presId="urn:microsoft.com/office/officeart/2005/8/layout/radial6"/>
    <dgm:cxn modelId="{4F95B59F-AC2B-4DD8-95BA-5373E3ECFEFC}" type="presParOf" srcId="{BFCD89A2-F406-43DF-B77F-213DCA5C72A5}" destId="{4CF5804C-C1A2-435A-BC60-AA0989E1550D}" srcOrd="12" destOrd="0" presId="urn:microsoft.com/office/officeart/2005/8/layout/radial6"/>
    <dgm:cxn modelId="{FFF32EFD-4AAE-4774-B5DD-1BDEF2DD80D0}" type="presParOf" srcId="{BFCD89A2-F406-43DF-B77F-213DCA5C72A5}" destId="{836412DB-7278-418D-BBA8-FC0AEEF3D618}" srcOrd="13" destOrd="0" presId="urn:microsoft.com/office/officeart/2005/8/layout/radial6"/>
    <dgm:cxn modelId="{C9E1A780-E8C8-44A1-8DA0-4AE928C24648}" type="presParOf" srcId="{BFCD89A2-F406-43DF-B77F-213DCA5C72A5}" destId="{FE3D92FF-B072-4F2C-8039-25404CAAEEE5}" srcOrd="14" destOrd="0" presId="urn:microsoft.com/office/officeart/2005/8/layout/radial6"/>
    <dgm:cxn modelId="{89331D7B-0745-4418-A5C8-D2605223E337}" type="presParOf" srcId="{BFCD89A2-F406-43DF-B77F-213DCA5C72A5}" destId="{40E0741D-6C5E-4DDB-9B0B-C5DE2089ACCD}" srcOrd="15" destOrd="0" presId="urn:microsoft.com/office/officeart/2005/8/layout/radial6"/>
    <dgm:cxn modelId="{36B984B9-F87D-4060-935E-C0DCE0C1990E}" type="presParOf" srcId="{BFCD89A2-F406-43DF-B77F-213DCA5C72A5}" destId="{9F0C559E-A53F-4CC9-8333-81B6452FBB13}" srcOrd="16" destOrd="0" presId="urn:microsoft.com/office/officeart/2005/8/layout/radial6"/>
    <dgm:cxn modelId="{1F6B823C-1993-49D2-AC0A-676754CC94F7}" type="presParOf" srcId="{BFCD89A2-F406-43DF-B77F-213DCA5C72A5}" destId="{5DEBF446-AD1C-4048-BF3F-20966A879931}" srcOrd="17" destOrd="0" presId="urn:microsoft.com/office/officeart/2005/8/layout/radial6"/>
    <dgm:cxn modelId="{8981A49D-BA3F-45A4-BEAC-75AB95E00E7E}" type="presParOf" srcId="{BFCD89A2-F406-43DF-B77F-213DCA5C72A5}" destId="{372D4B43-DEF0-496D-AB03-651363D4FAA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D4B43-DEF0-496D-AB03-651363D4FAA1}">
      <dsp:nvSpPr>
        <dsp:cNvPr id="0" name=""/>
        <dsp:cNvSpPr/>
      </dsp:nvSpPr>
      <dsp:spPr>
        <a:xfrm>
          <a:off x="2015694" y="557712"/>
          <a:ext cx="3817483" cy="3817483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E0741D-6C5E-4DDB-9B0B-C5DE2089ACCD}">
      <dsp:nvSpPr>
        <dsp:cNvPr id="0" name=""/>
        <dsp:cNvSpPr/>
      </dsp:nvSpPr>
      <dsp:spPr>
        <a:xfrm>
          <a:off x="2015694" y="557712"/>
          <a:ext cx="3817483" cy="3817483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F5804C-C1A2-435A-BC60-AA0989E1550D}">
      <dsp:nvSpPr>
        <dsp:cNvPr id="0" name=""/>
        <dsp:cNvSpPr/>
      </dsp:nvSpPr>
      <dsp:spPr>
        <a:xfrm>
          <a:off x="2015694" y="557712"/>
          <a:ext cx="3817483" cy="3817483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B28C6F-856F-45D6-A6B3-CD2D6E739629}">
      <dsp:nvSpPr>
        <dsp:cNvPr id="0" name=""/>
        <dsp:cNvSpPr/>
      </dsp:nvSpPr>
      <dsp:spPr>
        <a:xfrm>
          <a:off x="2115120" y="383004"/>
          <a:ext cx="3618631" cy="4166898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D9B22-AAA1-4B9E-8618-A0157BB40152}">
      <dsp:nvSpPr>
        <dsp:cNvPr id="0" name=""/>
        <dsp:cNvSpPr/>
      </dsp:nvSpPr>
      <dsp:spPr>
        <a:xfrm>
          <a:off x="2015694" y="557712"/>
          <a:ext cx="3817483" cy="3817483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DA0D34-4190-4C97-9FD1-F2321022BFDB}">
      <dsp:nvSpPr>
        <dsp:cNvPr id="0" name=""/>
        <dsp:cNvSpPr/>
      </dsp:nvSpPr>
      <dsp:spPr>
        <a:xfrm>
          <a:off x="2015694" y="557712"/>
          <a:ext cx="3817483" cy="3817483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B4C4CC-E354-40DF-A71C-E97EDF268C2F}">
      <dsp:nvSpPr>
        <dsp:cNvPr id="0" name=""/>
        <dsp:cNvSpPr/>
      </dsp:nvSpPr>
      <dsp:spPr>
        <a:xfrm>
          <a:off x="3067881" y="1609899"/>
          <a:ext cx="1713108" cy="17131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學校課程發展方向</a:t>
          </a:r>
          <a:endParaRPr lang="zh-HK" altLang="en-US" sz="20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318760" y="1860778"/>
        <a:ext cx="1211350" cy="1211350"/>
      </dsp:txXfrm>
    </dsp:sp>
    <dsp:sp modelId="{D1AAE405-F617-453F-9C15-D43E2AB07855}">
      <dsp:nvSpPr>
        <dsp:cNvPr id="0" name=""/>
        <dsp:cNvSpPr/>
      </dsp:nvSpPr>
      <dsp:spPr>
        <a:xfrm>
          <a:off x="3297740" y="1294"/>
          <a:ext cx="1253390" cy="11991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學生身心</a:t>
          </a:r>
          <a:endParaRPr lang="en-US" altLang="zh-TW" sz="1600" kern="1200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7112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發展</a:t>
          </a:r>
          <a:endParaRPr lang="zh-HK" altLang="en-US" sz="16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481295" y="176909"/>
        <a:ext cx="886280" cy="847945"/>
      </dsp:txXfrm>
    </dsp:sp>
    <dsp:sp modelId="{518678DC-A6AD-4C66-A46F-B99F3730F4A7}">
      <dsp:nvSpPr>
        <dsp:cNvPr id="0" name=""/>
        <dsp:cNvSpPr/>
      </dsp:nvSpPr>
      <dsp:spPr>
        <a:xfrm>
          <a:off x="4940480" y="934080"/>
          <a:ext cx="1199175" cy="11991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獨立</a:t>
          </a:r>
          <a:endParaRPr lang="en-US" altLang="zh-TW" sz="1500" kern="1200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學習</a:t>
          </a:r>
          <a:endParaRPr lang="zh-HK" altLang="en-US" sz="15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16095" y="1109695"/>
        <a:ext cx="847945" cy="847945"/>
      </dsp:txXfrm>
    </dsp:sp>
    <dsp:sp modelId="{7FDABAF8-2BA3-4E02-8DDD-46F4BEDF77CF}">
      <dsp:nvSpPr>
        <dsp:cNvPr id="0" name=""/>
        <dsp:cNvSpPr/>
      </dsp:nvSpPr>
      <dsp:spPr>
        <a:xfrm>
          <a:off x="4940480" y="2799651"/>
          <a:ext cx="1199175" cy="11991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照顧</a:t>
          </a:r>
          <a:endParaRPr lang="en-US" altLang="zh-TW" sz="1500" kern="1200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不同需要</a:t>
          </a:r>
          <a:endParaRPr lang="zh-HK" altLang="en-US" sz="15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16095" y="2975266"/>
        <a:ext cx="847945" cy="847945"/>
      </dsp:txXfrm>
    </dsp:sp>
    <dsp:sp modelId="{A17EB4B7-4E68-4DDB-9FE9-4943DDAE7B0B}">
      <dsp:nvSpPr>
        <dsp:cNvPr id="0" name=""/>
        <dsp:cNvSpPr/>
      </dsp:nvSpPr>
      <dsp:spPr>
        <a:xfrm>
          <a:off x="3324848" y="3732437"/>
          <a:ext cx="1199175" cy="11991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學、教、評成效</a:t>
          </a:r>
          <a:endParaRPr lang="zh-HK" altLang="en-US" sz="15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00463" y="3908052"/>
        <a:ext cx="847945" cy="847945"/>
      </dsp:txXfrm>
    </dsp:sp>
    <dsp:sp modelId="{836412DB-7278-418D-BBA8-FC0AEEF3D618}">
      <dsp:nvSpPr>
        <dsp:cNvPr id="0" name=""/>
        <dsp:cNvSpPr/>
      </dsp:nvSpPr>
      <dsp:spPr>
        <a:xfrm>
          <a:off x="1709215" y="2799651"/>
          <a:ext cx="1199175" cy="11991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教師專業</a:t>
          </a:r>
          <a:endParaRPr lang="en-US" altLang="zh-TW" sz="1500" kern="1200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發展</a:t>
          </a:r>
          <a:endParaRPr lang="zh-HK" altLang="en-US" sz="15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84830" y="2975266"/>
        <a:ext cx="847945" cy="847945"/>
      </dsp:txXfrm>
    </dsp:sp>
    <dsp:sp modelId="{9F0C559E-A53F-4CC9-8333-81B6452FBB13}">
      <dsp:nvSpPr>
        <dsp:cNvPr id="0" name=""/>
        <dsp:cNvSpPr/>
      </dsp:nvSpPr>
      <dsp:spPr>
        <a:xfrm>
          <a:off x="1709215" y="934080"/>
          <a:ext cx="1199175" cy="11991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跨學科及四個關鍵項目</a:t>
          </a:r>
          <a:endParaRPr lang="zh-HK" altLang="en-US" sz="15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84830" y="1109695"/>
        <a:ext cx="847945" cy="847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62993" tIns="31497" rIns="62993" bIns="31497" rtlCol="0"/>
          <a:lstStyle>
            <a:lvl1pPr algn="l">
              <a:defRPr sz="800">
                <a:ea typeface="新細明體" pitchFamily="18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62993" tIns="31497" rIns="62993" bIns="31497" rtlCol="0"/>
          <a:lstStyle>
            <a:lvl1pPr algn="r">
              <a:defRPr sz="800">
                <a:ea typeface="新細明體" pitchFamily="18" charset="-120"/>
              </a:defRPr>
            </a:lvl1pPr>
          </a:lstStyle>
          <a:p>
            <a:pPr>
              <a:defRPr/>
            </a:pPr>
            <a:fld id="{089FDD5C-D090-4C40-965D-5B42836E3140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62993" tIns="31497" rIns="62993" bIns="31497" rtlCol="0" anchor="b"/>
          <a:lstStyle>
            <a:lvl1pPr algn="l">
              <a:defRPr sz="800">
                <a:ea typeface="新細明體" pitchFamily="18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62993" tIns="31497" rIns="62993" bIns="31497" rtlCol="0" anchor="b"/>
          <a:lstStyle>
            <a:lvl1pPr algn="r">
              <a:defRPr sz="800">
                <a:ea typeface="新細明體" pitchFamily="18" charset="-120"/>
              </a:defRPr>
            </a:lvl1pPr>
          </a:lstStyle>
          <a:p>
            <a:pPr>
              <a:defRPr/>
            </a:pPr>
            <a:fld id="{1DE5B1E6-EA9A-48DB-A8C5-5AECA2699849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3545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686" tIns="47843" rIns="95686" bIns="4784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5686" tIns="47843" rIns="95686" bIns="4784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622495E-E4A4-4B6B-99B0-4DFCBEC676E4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6" tIns="47843" rIns="95686" bIns="47843" rtlCol="0" anchor="ctr"/>
          <a:lstStyle/>
          <a:p>
            <a:pPr lvl="0"/>
            <a:endParaRPr lang="zh-HK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5686" tIns="47843" rIns="95686" bIns="47843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HK" altLang="en-US" noProof="0" smtClean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5686" tIns="47843" rIns="95686" bIns="4784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5686" tIns="47843" rIns="95686" bIns="47843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新細明體" pitchFamily="18" charset="-120"/>
              </a:defRPr>
            </a:lvl1pPr>
          </a:lstStyle>
          <a:p>
            <a:pPr>
              <a:defRPr/>
            </a:pPr>
            <a:fld id="{8FF45146-0B24-41AD-AB3E-C131B6123726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4443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62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27C5978-DB9E-4969-BA81-5E82ECA15285}" type="slidenum">
              <a:rPr lang="zh-HK" altLang="en-US" smtClean="0">
                <a:ea typeface="新細明體" charset="-120"/>
              </a:rPr>
              <a:pPr/>
              <a:t>3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9277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32" tIns="48166" rIns="96332" bIns="48166" anchor="b"/>
          <a:lstStyle/>
          <a:p>
            <a:pPr algn="r" defTabSz="919163"/>
            <a:fld id="{D994DF3B-F422-443D-96F8-7DF337B85DD9}" type="slidenum">
              <a:rPr lang="en-US" altLang="zh-TW">
                <a:latin typeface="Arial" charset="0"/>
              </a:rPr>
              <a:pPr algn="r" defTabSz="919163"/>
              <a:t>16</a:t>
            </a:fld>
            <a:endParaRPr lang="en-US" altLang="zh-TW">
              <a:latin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9475" y="4719638"/>
            <a:ext cx="5118100" cy="44735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z="3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15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32" tIns="48166" rIns="96332" bIns="48166" anchor="b"/>
          <a:lstStyle/>
          <a:p>
            <a:pPr algn="r" defTabSz="919163"/>
            <a:fld id="{BC26683C-4851-4E1D-8660-21D81B2CDD33}" type="slidenum">
              <a:rPr lang="en-US" altLang="zh-TW">
                <a:latin typeface="Arial" charset="0"/>
              </a:rPr>
              <a:pPr algn="r" defTabSz="919163"/>
              <a:t>17</a:t>
            </a:fld>
            <a:endParaRPr lang="en-US" altLang="zh-TW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400" smtClean="0">
                <a:latin typeface="Arial" charset="0"/>
              </a:rPr>
              <a:t>老師累積了多年的經驗，發展了一套專題研習技巧訓練的教材，配合學生不同學習階段及培養各項共通能力</a:t>
            </a:r>
          </a:p>
          <a:p>
            <a:pPr eaLnBrk="1" hangingPunct="1"/>
            <a:r>
              <a:rPr lang="zh-TW" altLang="en-US" sz="3400" smtClean="0">
                <a:latin typeface="Arial" charset="0"/>
              </a:rPr>
              <a:t>（</a:t>
            </a:r>
            <a:r>
              <a:rPr lang="en-US" altLang="zh-TW" sz="3400" smtClean="0">
                <a:latin typeface="Arial" charset="0"/>
              </a:rPr>
              <a:t>I+</a:t>
            </a:r>
            <a:r>
              <a:rPr lang="zh-TW" altLang="en-US" sz="3400" smtClean="0">
                <a:latin typeface="Arial" charset="0"/>
              </a:rPr>
              <a:t>課程）。低年級會教一些分類，觀察力，篩選資料的方法。 </a:t>
            </a:r>
          </a:p>
        </p:txBody>
      </p:sp>
    </p:spTree>
    <p:extLst>
      <p:ext uri="{BB962C8B-B14F-4D97-AF65-F5344CB8AC3E}">
        <p14:creationId xmlns:p14="http://schemas.microsoft.com/office/powerpoint/2010/main" val="1441732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5988"/>
            <a:fld id="{4DAB6BEC-3D76-4EDD-8DCF-A18902C7178C}" type="slidenum">
              <a:rPr kumimoji="1" lang="en-US" altLang="zh-TW" smtClean="0">
                <a:latin typeface="Arial" charset="0"/>
                <a:ea typeface="新細明體" charset="-120"/>
              </a:rPr>
              <a:pPr defTabSz="915988"/>
              <a:t>18</a:t>
            </a:fld>
            <a:endParaRPr kumimoji="1" lang="en-US" altLang="zh-TW" smtClean="0">
              <a:latin typeface="Arial" charset="0"/>
              <a:ea typeface="新細明體" charset="-12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smtClean="0"/>
              <a:t>課程統整</a:t>
            </a:r>
            <a:r>
              <a:rPr lang="en-US" altLang="zh-TW" sz="2400" smtClean="0"/>
              <a:t>:  </a:t>
            </a:r>
            <a:r>
              <a:rPr lang="zh-TW" altLang="zh-TW" sz="2400" smtClean="0"/>
              <a:t>學校每個學期會進行一次課程統整，以一個主題聯繫不同科目相關的內容，並結合戶外參觀，使同學在學習某些知識或概念時更完整。</a:t>
            </a:r>
          </a:p>
          <a:p>
            <a:pPr eaLnBrk="1" hangingPunct="1"/>
            <a:r>
              <a:rPr lang="zh-TW" altLang="zh-TW" sz="2400" smtClean="0"/>
              <a:t>正規課程的學習進度和內容，未必符合每間學校的學生需要，學校推行濃縮課程，</a:t>
            </a:r>
            <a:r>
              <a:rPr lang="zh-TW" altLang="en-US" sz="2400" smtClean="0"/>
              <a:t>將一些熟悉的課題刪去或略教</a:t>
            </a:r>
            <a:r>
              <a:rPr lang="en-US" altLang="zh-TW" sz="2400" smtClean="0"/>
              <a:t>, </a:t>
            </a:r>
            <a:r>
              <a:rPr lang="zh-TW" altLang="en-US" sz="2400" smtClean="0"/>
              <a:t>騰出時間讓學生學習由老師編擬的課題</a:t>
            </a:r>
            <a:r>
              <a:rPr lang="en-US" altLang="zh-TW" sz="2400" smtClean="0"/>
              <a:t>, </a:t>
            </a:r>
            <a:r>
              <a:rPr lang="zh-TW" altLang="zh-TW" sz="2400" smtClean="0"/>
              <a:t>希望透過具啟發性及趣味性的學習活動，提昇學生的學習動機。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論述題 </a:t>
            </a:r>
            <a:r>
              <a:rPr lang="en-US" altLang="zh-TW" sz="2400" smtClean="0"/>
              <a:t>: </a:t>
            </a:r>
            <a:r>
              <a:rPr lang="zh-TW" altLang="en-US" sz="2400" smtClean="0"/>
              <a:t>新聞</a:t>
            </a:r>
            <a:r>
              <a:rPr lang="en-US" altLang="zh-TW" sz="2400" smtClean="0"/>
              <a:t>, </a:t>
            </a:r>
            <a:r>
              <a:rPr lang="zh-TW" altLang="en-US" sz="2400" smtClean="0"/>
              <a:t>開放問題</a:t>
            </a:r>
            <a:endParaRPr lang="en-US" altLang="zh-TW" sz="2400" smtClean="0"/>
          </a:p>
        </p:txBody>
      </p:sp>
    </p:spTree>
    <p:extLst>
      <p:ext uri="{BB962C8B-B14F-4D97-AF65-F5344CB8AC3E}">
        <p14:creationId xmlns:p14="http://schemas.microsoft.com/office/powerpoint/2010/main" val="1021431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5988"/>
            <a:fld id="{4DAB6BEC-3D76-4EDD-8DCF-A18902C7178C}" type="slidenum">
              <a:rPr kumimoji="1" lang="en-US" altLang="zh-TW" smtClean="0">
                <a:latin typeface="Arial" charset="0"/>
                <a:ea typeface="新細明體" charset="-120"/>
              </a:rPr>
              <a:pPr defTabSz="915988"/>
              <a:t>19</a:t>
            </a:fld>
            <a:endParaRPr kumimoji="1" lang="en-US" altLang="zh-TW" smtClean="0">
              <a:latin typeface="Arial" charset="0"/>
              <a:ea typeface="新細明體" charset="-12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smtClean="0"/>
              <a:t>課程統整</a:t>
            </a:r>
            <a:r>
              <a:rPr lang="en-US" altLang="zh-TW" sz="2400" smtClean="0"/>
              <a:t>:  </a:t>
            </a:r>
            <a:r>
              <a:rPr lang="zh-TW" altLang="zh-TW" sz="2400" smtClean="0"/>
              <a:t>學校每個學期會進行一次課程統整，以一個主題聯繫不同科目相關的內容，並結合戶外參觀，使同學在學習某些知識或概念時更完整。</a:t>
            </a:r>
          </a:p>
          <a:p>
            <a:pPr eaLnBrk="1" hangingPunct="1"/>
            <a:r>
              <a:rPr lang="zh-TW" altLang="zh-TW" sz="2400" smtClean="0"/>
              <a:t>正規課程的學習進度和內容，未必符合每間學校的學生需要，學校推行濃縮課程，</a:t>
            </a:r>
            <a:r>
              <a:rPr lang="zh-TW" altLang="en-US" sz="2400" smtClean="0"/>
              <a:t>將一些熟悉的課題刪去或略教</a:t>
            </a:r>
            <a:r>
              <a:rPr lang="en-US" altLang="zh-TW" sz="2400" smtClean="0"/>
              <a:t>, </a:t>
            </a:r>
            <a:r>
              <a:rPr lang="zh-TW" altLang="en-US" sz="2400" smtClean="0"/>
              <a:t>騰出時間讓學生學習由老師編擬的課題</a:t>
            </a:r>
            <a:r>
              <a:rPr lang="en-US" altLang="zh-TW" sz="2400" smtClean="0"/>
              <a:t>, </a:t>
            </a:r>
            <a:r>
              <a:rPr lang="zh-TW" altLang="zh-TW" sz="2400" smtClean="0"/>
              <a:t>希望透過具啟發性及趣味性的學習活動，提昇學生的學習動機。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論述題 </a:t>
            </a:r>
            <a:r>
              <a:rPr lang="en-US" altLang="zh-TW" sz="2400" smtClean="0"/>
              <a:t>: </a:t>
            </a:r>
            <a:r>
              <a:rPr lang="zh-TW" altLang="en-US" sz="2400" smtClean="0"/>
              <a:t>新聞</a:t>
            </a:r>
            <a:r>
              <a:rPr lang="en-US" altLang="zh-TW" sz="2400" smtClean="0"/>
              <a:t>, </a:t>
            </a:r>
            <a:r>
              <a:rPr lang="zh-TW" altLang="en-US" sz="2400" smtClean="0"/>
              <a:t>開放問題</a:t>
            </a:r>
            <a:endParaRPr lang="en-US" altLang="zh-TW" sz="2400" smtClean="0"/>
          </a:p>
        </p:txBody>
      </p:sp>
    </p:spTree>
    <p:extLst>
      <p:ext uri="{BB962C8B-B14F-4D97-AF65-F5344CB8AC3E}">
        <p14:creationId xmlns:p14="http://schemas.microsoft.com/office/powerpoint/2010/main" val="3205619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77" tIns="47838" rIns="95677" bIns="47838" anchor="b"/>
          <a:lstStyle/>
          <a:p>
            <a:pPr algn="r"/>
            <a:fld id="{148109C4-822B-476E-A903-CB288DF7E113}" type="slidenum">
              <a:rPr lang="zh-TW" altLang="en-US">
                <a:solidFill>
                  <a:srgbClr val="000000"/>
                </a:solidFill>
                <a:latin typeface="Arial" charset="0"/>
              </a:rPr>
              <a:pPr algn="r"/>
              <a:t>20</a:t>
            </a:fld>
            <a:endParaRPr lang="en-US" altLang="zh-TW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32" tIns="48166" rIns="96332" bIns="48166" anchor="b"/>
          <a:lstStyle/>
          <a:p>
            <a:pPr algn="r" defTabSz="919163"/>
            <a:fld id="{6DE8968B-C40C-4DC2-9151-5A293B5A0D60}" type="slidenum">
              <a:rPr lang="zh-TW" altLang="en-US">
                <a:solidFill>
                  <a:srgbClr val="000000"/>
                </a:solidFill>
                <a:latin typeface="Arial" charset="0"/>
              </a:rPr>
              <a:pPr algn="r" defTabSz="919163"/>
              <a:t>20</a:t>
            </a:fld>
            <a:endParaRPr lang="en-US" altLang="zh-TW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46125"/>
            <a:ext cx="496570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19638"/>
            <a:ext cx="5445125" cy="4473575"/>
          </a:xfrm>
          <a:noFill/>
        </p:spPr>
        <p:txBody>
          <a:bodyPr wrap="square" lIns="96332" tIns="48166" rIns="96332" bIns="4816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994010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smtClean="0"/>
          </a:p>
        </p:txBody>
      </p:sp>
      <p:sp>
        <p:nvSpPr>
          <p:cNvPr id="13517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5988"/>
            <a:fld id="{C331052A-6DFC-4639-8A3A-0502BA5D0D32}" type="slidenum">
              <a:rPr kumimoji="1" lang="en-US" altLang="zh-TW" smtClean="0">
                <a:latin typeface="Arial" charset="0"/>
                <a:ea typeface="新細明體" charset="-120"/>
              </a:rPr>
              <a:pPr defTabSz="915988"/>
              <a:t>21</a:t>
            </a:fld>
            <a:endParaRPr kumimoji="1" lang="en-US" altLang="zh-TW" smtClean="0"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985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32" tIns="48166" rIns="96332" bIns="48166" anchor="b"/>
          <a:lstStyle/>
          <a:p>
            <a:pPr algn="r" defTabSz="919163"/>
            <a:fld id="{0178A4BA-9C07-4729-A95D-C4F109E0B18A}" type="slidenum">
              <a:rPr lang="zh-TW" altLang="en-US">
                <a:latin typeface="Arial" charset="0"/>
              </a:rPr>
              <a:pPr algn="r" defTabSz="919163"/>
              <a:t>22</a:t>
            </a:fld>
            <a:endParaRPr lang="en-US" altLang="zh-TW">
              <a:latin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smtClean="0">
                <a:latin typeface="Arial" charset="0"/>
              </a:rPr>
              <a:t>本校實施專科教學，讓教師能專注教授專長的科目，深化教師本科的教學知識和提高專業素養，讓教學更能配合學校和學生的特別需要。現時所有英文教師，均達基準，所有英文課堂以英語與學生溝通，作為學生活學英語的楷模。</a:t>
            </a:r>
            <a:r>
              <a:rPr lang="zh-TW" altLang="en-US" smtClean="0">
                <a:latin typeface="新細明體" charset="-120"/>
              </a:rPr>
              <a:t>中文科及普通話科課堂以普通話與學生溝通</a:t>
            </a:r>
            <a:r>
              <a:rPr lang="zh-TW" altLang="zh-TW" smtClean="0">
                <a:latin typeface="Arial" charset="0"/>
              </a:rPr>
              <a:t>。</a:t>
            </a:r>
          </a:p>
          <a:p>
            <a:endParaRPr lang="zh-TW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3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32" tIns="48166" rIns="96332" bIns="48166" anchor="b"/>
          <a:lstStyle/>
          <a:p>
            <a:pPr algn="r" defTabSz="919163"/>
            <a:fld id="{8EB43742-210B-47CE-9E37-06688BF82D0B}" type="slidenum">
              <a:rPr lang="zh-TW" altLang="en-US">
                <a:latin typeface="Arial" charset="0"/>
              </a:rPr>
              <a:pPr algn="r" defTabSz="919163"/>
              <a:t>23</a:t>
            </a:fld>
            <a:endParaRPr lang="en-US" altLang="zh-TW">
              <a:latin typeface="Arial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9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4131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8EE857-2D22-418D-86A9-4E869F345BC2}" type="slidenum">
              <a:rPr lang="zh-HK" altLang="en-US" smtClean="0">
                <a:ea typeface="新細明體" charset="-120"/>
              </a:rPr>
              <a:pPr/>
              <a:t>24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8985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4336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76371-B896-4D34-89A3-D8BBB4F122ED}" type="slidenum">
              <a:rPr lang="zh-HK" altLang="en-US" smtClean="0">
                <a:ea typeface="新細明體" charset="-120"/>
              </a:rPr>
              <a:pPr/>
              <a:t>25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689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1" tIns="46080" rIns="92161" bIns="46080" anchor="b"/>
          <a:lstStyle/>
          <a:p>
            <a:pPr algn="r" defTabSz="1335088"/>
            <a:fld id="{6D844F5D-BBE6-49C7-A7D4-247F9617F94F}" type="slidenum">
              <a:rPr lang="zh-TW" altLang="en-US" sz="1200">
                <a:latin typeface="Arial" charset="0"/>
              </a:rPr>
              <a:pPr algn="r" defTabSz="1335088"/>
              <a:t>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56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21" tIns="48160" rIns="96321" bIns="48160" anchor="b"/>
          <a:lstStyle/>
          <a:p>
            <a:pPr algn="r" defTabSz="919163"/>
            <a:fld id="{247FBDFA-A979-4009-A94D-8A68597F88B4}" type="slidenum">
              <a:rPr lang="zh-TW" altLang="en-US">
                <a:latin typeface="Arial" charset="0"/>
              </a:rPr>
              <a:pPr algn="r" defTabSz="919163"/>
              <a:t>27</a:t>
            </a:fld>
            <a:endParaRPr lang="en-US" altLang="zh-TW"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4719638"/>
            <a:ext cx="5697538" cy="4473575"/>
          </a:xfrm>
          <a:noFill/>
        </p:spPr>
        <p:txBody>
          <a:bodyPr wrap="square" lIns="96321" tIns="48160" rIns="96321" bIns="4816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3000" smtClean="0">
                <a:latin typeface="Arial" charset="0"/>
              </a:rPr>
              <a:t>在推動德育及公民教育方面，一至六年級有生活教育課，課程全部由老師編擬，學習個人，群體，學業方面正確的價值觀，學校亦設好孩子獎勵計劃，目的是鼓勵同學積極生活，自小養成對學校，家庭，社會以至國家應有的正確態度。</a:t>
            </a:r>
          </a:p>
          <a:p>
            <a:r>
              <a:rPr lang="zh-TW" altLang="zh-TW" smtClean="0">
                <a:latin typeface="Arial" charset="0"/>
              </a:rPr>
              <a:t>啟發潛能</a:t>
            </a:r>
            <a:r>
              <a:rPr lang="zh-TW" altLang="en-US" smtClean="0">
                <a:latin typeface="Arial" charset="0"/>
              </a:rPr>
              <a:t>教育</a:t>
            </a:r>
            <a:r>
              <a:rPr lang="zh-TW" altLang="zh-TW" smtClean="0">
                <a:latin typeface="Arial" charset="0"/>
              </a:rPr>
              <a:t>的五個理念──尊重、信任、樂觀、關懷和刻意性，舉辦不同種類的課程及活動如</a:t>
            </a:r>
            <a:r>
              <a:rPr lang="en-US" altLang="zh-TW" smtClean="0">
                <a:latin typeface="Arial" charset="0"/>
              </a:rPr>
              <a:t>:</a:t>
            </a:r>
            <a:r>
              <a:rPr lang="zh-TW" altLang="zh-TW" smtClean="0">
                <a:latin typeface="Arial" charset="0"/>
              </a:rPr>
              <a:t>「</a:t>
            </a:r>
            <a:r>
              <a:rPr lang="en-US" altLang="zh-TW" smtClean="0">
                <a:latin typeface="Arial" charset="0"/>
              </a:rPr>
              <a:t>Don’t Laugh at me</a:t>
            </a:r>
            <a:r>
              <a:rPr lang="zh-TW" altLang="zh-TW" smtClean="0">
                <a:latin typeface="Arial" charset="0"/>
              </a:rPr>
              <a:t>」（別取笑我）課程，給予機會讓同學學習，共建關愛和諧校園。</a:t>
            </a:r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99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97" tIns="47798" rIns="95597" bIns="47798" anchor="b"/>
          <a:lstStyle/>
          <a:p>
            <a:pPr algn="r" defTabSz="912813"/>
            <a:fld id="{718DA038-1F58-437B-B455-70F46C22296F}" type="slidenum">
              <a:rPr lang="en-US" altLang="zh-TW">
                <a:latin typeface="Arial" charset="0"/>
              </a:rPr>
              <a:pPr algn="r" defTabSz="912813"/>
              <a:t>28</a:t>
            </a:fld>
            <a:endParaRPr lang="en-US" altLang="zh-TW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70462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19638"/>
            <a:ext cx="5445125" cy="4473575"/>
          </a:xfrm>
          <a:noFill/>
        </p:spPr>
        <p:txBody>
          <a:bodyPr wrap="square" lIns="95597" tIns="47798" rIns="95597" bIns="4779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441079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484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DA2EA2-6768-49E8-8D32-E88F2E921D7F}" type="slidenum">
              <a:rPr lang="zh-HK" altLang="en-US" smtClean="0">
                <a:ea typeface="新細明體" charset="-120"/>
              </a:rPr>
              <a:pPr/>
              <a:t>29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18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32" tIns="48166" rIns="96332" bIns="48166" anchor="b"/>
          <a:lstStyle/>
          <a:p>
            <a:pPr algn="r" defTabSz="919163"/>
            <a:fld id="{40388A21-6B50-46BB-87E4-2E4F0596B648}" type="slidenum">
              <a:rPr lang="zh-TW" altLang="en-US">
                <a:solidFill>
                  <a:srgbClr val="000000"/>
                </a:solidFill>
                <a:latin typeface="Arial" charset="0"/>
              </a:rPr>
              <a:pPr algn="r" defTabSz="919163"/>
              <a:t>32</a:t>
            </a:fld>
            <a:endParaRPr lang="en-US" altLang="zh-TW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37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3"/>
          <p:cNvSpPr>
            <a:spLocks noGrp="1"/>
          </p:cNvSpPr>
          <p:nvPr>
            <p:ph type="body" idx="1"/>
          </p:nvPr>
        </p:nvSpPr>
        <p:spPr bwMode="auto">
          <a:xfrm>
            <a:off x="681038" y="4719638"/>
            <a:ext cx="5445125" cy="44735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554602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365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260980C4-9739-4077-8908-9B8624752FC7}" type="slidenum">
              <a:rPr lang="en-US" altLang="zh-TW" sz="1200">
                <a:latin typeface="Arial" charset="0"/>
              </a:rPr>
              <a:pPr algn="r" defTabSz="919163"/>
              <a:t>53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764085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63F3CEDC-D641-4D0D-8542-BC1ADA3D6247}" type="slidenum">
              <a:rPr lang="en-US" altLang="zh-TW" sz="1200">
                <a:latin typeface="Arial" charset="0"/>
              </a:rPr>
              <a:pPr algn="r" defTabSz="919163"/>
              <a:t>54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457362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95C33F02-C232-4366-8A1E-F4CFCD6CF180}" type="slidenum">
              <a:rPr lang="en-US" altLang="zh-TW" sz="1200">
                <a:latin typeface="Arial" charset="0"/>
              </a:rPr>
              <a:pPr algn="r" defTabSz="919163"/>
              <a:t>55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508430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5D93DDB6-759B-4A6B-B988-78A6CA727E67}" type="slidenum">
              <a:rPr lang="en-US" altLang="zh-TW" sz="1200">
                <a:latin typeface="Arial" charset="0"/>
              </a:rPr>
              <a:pPr algn="r" defTabSz="919163"/>
              <a:t>56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21787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0137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6C0499-FDC1-4F3F-ACF9-0C82153B25AF}" type="slidenum">
              <a:rPr lang="zh-HK" altLang="en-US" smtClean="0">
                <a:ea typeface="新細明體" charset="-120"/>
              </a:rPr>
              <a:pPr/>
              <a:t>6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194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046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F700DF-68BE-4E6A-BC4D-FCE08DC85C98}" type="slidenum">
              <a:rPr lang="zh-HK" altLang="en-US" smtClean="0">
                <a:ea typeface="新細明體" charset="-120"/>
              </a:rPr>
              <a:pPr/>
              <a:t>57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5498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16EB97A6-5C25-4130-9DE5-1E629E39E7C3}" type="slidenum">
              <a:rPr lang="en-US" altLang="zh-TW" sz="1200">
                <a:latin typeface="Arial" charset="0"/>
              </a:rPr>
              <a:pPr algn="r" defTabSz="919163"/>
              <a:t>58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244450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CA050E12-462D-4B7A-B899-DF156903AB61}" type="slidenum">
              <a:rPr lang="en-US" altLang="zh-TW" sz="1200">
                <a:latin typeface="Arial" charset="0"/>
              </a:rPr>
              <a:pPr algn="r" defTabSz="919163"/>
              <a:t>59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584310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75A1961D-BC21-432D-8476-41858B119338}" type="slidenum">
              <a:rPr lang="en-US" altLang="zh-TW" sz="1200">
                <a:latin typeface="Arial" charset="0"/>
              </a:rPr>
              <a:pPr algn="r" defTabSz="919163"/>
              <a:t>60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46082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5" tIns="46082" rIns="92165" bIns="46082" anchor="b"/>
          <a:lstStyle/>
          <a:p>
            <a:pPr algn="r" defTabSz="919163"/>
            <a:fld id="{225FC284-C7D3-4552-AF24-BE6490859B36}" type="slidenum">
              <a:rPr lang="en-US" altLang="zh-TW" sz="1200">
                <a:latin typeface="Arial" charset="0"/>
              </a:rPr>
              <a:pPr algn="r" defTabSz="919163"/>
              <a:t>61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747700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60438"/>
            <a:fld id="{D80734EA-49F6-41D4-8883-98D128A6EDF8}" type="slidenum">
              <a:rPr kumimoji="1" lang="en-US" altLang="zh-TW" smtClean="0">
                <a:solidFill>
                  <a:srgbClr val="000000"/>
                </a:solidFill>
                <a:latin typeface="Arial" charset="0"/>
                <a:ea typeface="新細明體" charset="-120"/>
              </a:rPr>
              <a:pPr defTabSz="960438"/>
              <a:t>62</a:t>
            </a:fld>
            <a:endParaRPr kumimoji="1" lang="en-US" altLang="zh-TW" smtClean="0">
              <a:solidFill>
                <a:srgbClr val="000000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87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21" tIns="48160" rIns="96321" bIns="48160" anchor="b"/>
          <a:lstStyle/>
          <a:p>
            <a:pPr algn="r" defTabSz="919163"/>
            <a:fld id="{093FD29A-574E-4C21-A7C9-D9F06BAF1E3A}" type="slidenum">
              <a:rPr lang="zh-TW" altLang="en-US">
                <a:latin typeface="Arial" charset="0"/>
              </a:rPr>
              <a:pPr algn="r" defTabSz="919163"/>
              <a:t>8</a:t>
            </a:fld>
            <a:endParaRPr lang="en-US" altLang="zh-TW"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8338" y="4719638"/>
            <a:ext cx="5616575" cy="4473575"/>
          </a:xfrm>
          <a:noFill/>
        </p:spPr>
        <p:txBody>
          <a:bodyPr wrap="square" lIns="96321" tIns="48160" rIns="96321" bIns="4816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zh-TW" altLang="en-US" sz="2100" smtClean="0">
                <a:latin typeface="Arial" charset="0"/>
              </a:rPr>
              <a:t>學校以普通話教中文，本校特邀上海特級教師編寫教材及由上海專人錄音，學生利用唱遊的方式，慢慢累積詞語。</a:t>
            </a:r>
          </a:p>
          <a:p>
            <a:pPr>
              <a:lnSpc>
                <a:spcPct val="80000"/>
              </a:lnSpc>
            </a:pPr>
            <a:r>
              <a:rPr lang="zh-TW" altLang="en-US" sz="2100" smtClean="0">
                <a:latin typeface="Arial" charset="0"/>
              </a:rPr>
              <a:t>教材有</a:t>
            </a:r>
            <a:r>
              <a:rPr lang="en-US" altLang="zh-TW" sz="2100" smtClean="0">
                <a:latin typeface="Arial" charset="0"/>
              </a:rPr>
              <a:t>1</a:t>
            </a:r>
            <a:r>
              <a:rPr lang="zh-TW" altLang="en-US" sz="2100" smtClean="0">
                <a:latin typeface="Arial" charset="0"/>
              </a:rPr>
              <a:t>冊，學校在暑假時開設普通話班，暑期課程會教一部份，開學教其餘的，教完才進入中文課本，有助同學順利適應普通話教中文。</a:t>
            </a:r>
          </a:p>
          <a:p>
            <a:pPr>
              <a:lnSpc>
                <a:spcPct val="80000"/>
              </a:lnSpc>
            </a:pPr>
            <a:r>
              <a:rPr lang="zh-TW" altLang="en-US" sz="2100" smtClean="0">
                <a:latin typeface="Arial" charset="0"/>
              </a:rPr>
              <a:t>每星期定一天是普通話日，由普通話大使於早會介紹普通話「校園密碼」，及由每班同學輪流表演唱歌、朗誦等，當天開設「普普園地」，透過不同的學習活動，如唱歌、繞口令、説故事等，讓學生有更多接觸普通話的機會。逢星期五亦會由不同年級的學生於舊墟兒童台作「普通話天氣報告」，藉以提升學生說普通話的能力。另外，本校亦會定期舉辦「普通話天才表演」，學生透過活動，增加對普通話的興趣，亦有更多練習普通話的機會。 </a:t>
            </a:r>
          </a:p>
        </p:txBody>
      </p:sp>
    </p:spTree>
    <p:extLst>
      <p:ext uri="{BB962C8B-B14F-4D97-AF65-F5344CB8AC3E}">
        <p14:creationId xmlns:p14="http://schemas.microsoft.com/office/powerpoint/2010/main" val="3568458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21" tIns="48160" rIns="96321" bIns="48160" anchor="b"/>
          <a:lstStyle/>
          <a:p>
            <a:pPr algn="r" defTabSz="919163"/>
            <a:fld id="{093FD29A-574E-4C21-A7C9-D9F06BAF1E3A}" type="slidenum">
              <a:rPr lang="zh-TW" altLang="en-US">
                <a:latin typeface="Arial" charset="0"/>
              </a:rPr>
              <a:pPr algn="r" defTabSz="919163"/>
              <a:t>9</a:t>
            </a:fld>
            <a:endParaRPr lang="en-US" altLang="zh-TW"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8338" y="4719638"/>
            <a:ext cx="5616575" cy="4473575"/>
          </a:xfrm>
          <a:noFill/>
        </p:spPr>
        <p:txBody>
          <a:bodyPr wrap="square" lIns="96321" tIns="48160" rIns="96321" bIns="4816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zh-TW" altLang="en-US" sz="2100" smtClean="0">
                <a:latin typeface="Arial" charset="0"/>
              </a:rPr>
              <a:t>學校以普通話教中文，本校特邀上海特級教師編寫教材及由上海專人錄音，學生利用唱遊的方式，慢慢累積詞語。</a:t>
            </a:r>
          </a:p>
          <a:p>
            <a:pPr>
              <a:lnSpc>
                <a:spcPct val="80000"/>
              </a:lnSpc>
            </a:pPr>
            <a:r>
              <a:rPr lang="zh-TW" altLang="en-US" sz="2100" smtClean="0">
                <a:latin typeface="Arial" charset="0"/>
              </a:rPr>
              <a:t>教材有</a:t>
            </a:r>
            <a:r>
              <a:rPr lang="en-US" altLang="zh-TW" sz="2100" smtClean="0">
                <a:latin typeface="Arial" charset="0"/>
              </a:rPr>
              <a:t>1</a:t>
            </a:r>
            <a:r>
              <a:rPr lang="zh-TW" altLang="en-US" sz="2100" smtClean="0">
                <a:latin typeface="Arial" charset="0"/>
              </a:rPr>
              <a:t>冊，學校在暑假時開設普通話班，暑期課程會教一部份，開學教其餘的，教完才進入中文課本，有助同學順利適應普通話教中文。</a:t>
            </a:r>
          </a:p>
          <a:p>
            <a:pPr>
              <a:lnSpc>
                <a:spcPct val="80000"/>
              </a:lnSpc>
            </a:pPr>
            <a:r>
              <a:rPr lang="zh-TW" altLang="en-US" sz="2100" smtClean="0">
                <a:latin typeface="Arial" charset="0"/>
              </a:rPr>
              <a:t>每星期定一天是普通話日，由普通話大使於早會介紹普通話「校園密碼」，及由每班同學輪流表演唱歌、朗誦等，當天開設「普普園地」，透過不同的學習活動，如唱歌、繞口令、説故事等，讓學生有更多接觸普通話的機會。逢星期五亦會由不同年級的學生於舊墟兒童台作「普通話天氣報告」，藉以提升學生說普通話的能力。另外，本校亦會定期舉辦「普通話天才表演」，學生透過活動，增加對普通話的興趣，亦有更多練習普通話的機會。 </a:t>
            </a:r>
          </a:p>
        </p:txBody>
      </p:sp>
    </p:spTree>
    <p:extLst>
      <p:ext uri="{BB962C8B-B14F-4D97-AF65-F5344CB8AC3E}">
        <p14:creationId xmlns:p14="http://schemas.microsoft.com/office/powerpoint/2010/main" val="66490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56038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21" tIns="48160" rIns="96321" bIns="48160" anchor="b"/>
          <a:lstStyle/>
          <a:p>
            <a:pPr algn="r" defTabSz="919163"/>
            <a:fld id="{AD5A738D-1DD6-4C0F-B137-38849C846382}" type="slidenum">
              <a:rPr lang="zh-TW" altLang="en-US">
                <a:latin typeface="Arial" charset="0"/>
              </a:rPr>
              <a:pPr algn="r" defTabSz="919163"/>
              <a:t>10</a:t>
            </a:fld>
            <a:endParaRPr lang="en-US" altLang="zh-TW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5675" y="49847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3575" y="4394200"/>
            <a:ext cx="5607050" cy="4862513"/>
          </a:xfrm>
          <a:noFill/>
        </p:spPr>
        <p:txBody>
          <a:bodyPr wrap="square" lIns="96321" tIns="48160" rIns="96321" bIns="4816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500" smtClean="0">
                <a:latin typeface="Arial" charset="0"/>
              </a:rPr>
              <a:t>本校參加「英語外籍教師計劃」（</a:t>
            </a:r>
            <a:r>
              <a:rPr lang="en-US" altLang="zh-TW" sz="2500" smtClean="0">
                <a:latin typeface="Arial" charset="0"/>
              </a:rPr>
              <a:t>NET</a:t>
            </a:r>
            <a:r>
              <a:rPr lang="zh-TW" altLang="en-US" sz="2500" smtClean="0">
                <a:latin typeface="Arial" charset="0"/>
              </a:rPr>
              <a:t>），聘用兩位英語外籍老師除了擔任全校會話課的導師外，還擔任課外活動的導師，作用是加強學生英語聽說能力。</a:t>
            </a:r>
          </a:p>
          <a:p>
            <a:r>
              <a:rPr lang="zh-TW" altLang="en-US" sz="2500" smtClean="0">
                <a:latin typeface="Arial" charset="0"/>
              </a:rPr>
              <a:t>每星期上兩節外籍老師英文課（</a:t>
            </a:r>
            <a:r>
              <a:rPr lang="en-US" altLang="zh-TW" sz="2500" smtClean="0">
                <a:latin typeface="Arial" charset="0"/>
              </a:rPr>
              <a:t>NET</a:t>
            </a:r>
            <a:r>
              <a:rPr lang="zh-TW" altLang="en-US" sz="2500" smtClean="0">
                <a:latin typeface="Arial" charset="0"/>
              </a:rPr>
              <a:t>）及一節會話課，會學習</a:t>
            </a:r>
            <a:r>
              <a:rPr lang="en-US" altLang="zh-TW" sz="2500" smtClean="0">
                <a:latin typeface="Arial" charset="0"/>
              </a:rPr>
              <a:t>phonics</a:t>
            </a:r>
            <a:r>
              <a:rPr lang="zh-TW" altLang="zh-TW" sz="2500" smtClean="0">
                <a:latin typeface="Arial" charset="0"/>
              </a:rPr>
              <a:t>。</a:t>
            </a:r>
            <a:r>
              <a:rPr lang="zh-TW" altLang="en-US" sz="2500" smtClean="0">
                <a:latin typeface="Arial" charset="0"/>
              </a:rPr>
              <a:t>另外， </a:t>
            </a:r>
            <a:r>
              <a:rPr lang="en-US" altLang="zh-TW" sz="2500" smtClean="0">
                <a:latin typeface="Arial" charset="0"/>
              </a:rPr>
              <a:t>NET</a:t>
            </a:r>
            <a:r>
              <a:rPr lang="zh-TW" altLang="en-US" sz="2500" smtClean="0">
                <a:latin typeface="Arial" charset="0"/>
              </a:rPr>
              <a:t>課堂會學閱讀策略，</a:t>
            </a:r>
            <a:r>
              <a:rPr lang="en-US" altLang="zh-TW" sz="2500" smtClean="0">
                <a:latin typeface="Arial" charset="0"/>
              </a:rPr>
              <a:t>P.3 </a:t>
            </a:r>
            <a:r>
              <a:rPr lang="zh-TW" altLang="en-US" sz="2500" smtClean="0">
                <a:latin typeface="Arial" charset="0"/>
              </a:rPr>
              <a:t>進行</a:t>
            </a:r>
            <a:r>
              <a:rPr lang="en-US" altLang="zh-TW" sz="2500" smtClean="0">
                <a:latin typeface="Arial" charset="0"/>
              </a:rPr>
              <a:t>Shared Reading</a:t>
            </a:r>
            <a:r>
              <a:rPr lang="zh-TW" altLang="en-US" sz="2500" smtClean="0">
                <a:latin typeface="Arial" charset="0"/>
              </a:rPr>
              <a:t>，</a:t>
            </a:r>
            <a:r>
              <a:rPr lang="en-US" altLang="zh-TW" sz="2500" smtClean="0">
                <a:latin typeface="Arial" charset="0"/>
              </a:rPr>
              <a:t>P.1,2</a:t>
            </a:r>
            <a:r>
              <a:rPr lang="zh-TW" altLang="en-US" sz="2500" smtClean="0">
                <a:latin typeface="Arial" charset="0"/>
              </a:rPr>
              <a:t>進行</a:t>
            </a:r>
            <a:r>
              <a:rPr lang="en-US" altLang="zh-TW" sz="2500" smtClean="0">
                <a:latin typeface="Arial" charset="0"/>
              </a:rPr>
              <a:t>Guided Reading</a:t>
            </a:r>
            <a:r>
              <a:rPr lang="zh-TW" altLang="en-US" sz="2500" smtClean="0">
                <a:latin typeface="Arial" charset="0"/>
              </a:rPr>
              <a:t>，希望由閱讀推展至寫作。</a:t>
            </a:r>
          </a:p>
        </p:txBody>
      </p:sp>
    </p:spTree>
    <p:extLst>
      <p:ext uri="{BB962C8B-B14F-4D97-AF65-F5344CB8AC3E}">
        <p14:creationId xmlns:p14="http://schemas.microsoft.com/office/powerpoint/2010/main" val="2350103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9563" y="3265488"/>
            <a:ext cx="3729037" cy="30940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1700" smtClean="0"/>
              <a:t>學校訂購不同的電子閱讀平台，供學生上網閱讀。</a:t>
            </a:r>
            <a:endParaRPr lang="en-US" altLang="zh-TW" sz="1700" smtClean="0"/>
          </a:p>
          <a:p>
            <a:endParaRPr lang="en-US" altLang="zh-TW" sz="1700" smtClean="0"/>
          </a:p>
          <a:p>
            <a:r>
              <a:rPr lang="zh-TW" altLang="en-US" sz="1700" b="1" smtClean="0"/>
              <a:t>電子圖書閱讀計劃 </a:t>
            </a:r>
            <a:r>
              <a:rPr lang="en-US" altLang="zh-TW" sz="1700" b="1" smtClean="0"/>
              <a:t>100</a:t>
            </a:r>
            <a:r>
              <a:rPr lang="zh-TW" altLang="en-US" sz="1700" b="1" smtClean="0"/>
              <a:t>本書</a:t>
            </a:r>
            <a:endParaRPr lang="en-US" altLang="zh-TW" sz="1700" b="1" smtClean="0"/>
          </a:p>
          <a:p>
            <a:endParaRPr lang="zh-TW" altLang="en-US" sz="1700" smtClean="0"/>
          </a:p>
        </p:txBody>
      </p:sp>
    </p:spTree>
    <p:extLst>
      <p:ext uri="{BB962C8B-B14F-4D97-AF65-F5344CB8AC3E}">
        <p14:creationId xmlns:p14="http://schemas.microsoft.com/office/powerpoint/2010/main" val="939586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146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313205-D430-4922-B937-102D04A4DE12}" type="slidenum">
              <a:rPr lang="zh-HK" altLang="en-US" smtClean="0">
                <a:ea typeface="新細明體" charset="-120"/>
              </a:rPr>
              <a:pPr/>
              <a:t>14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882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1673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1D160E-B44B-4848-8057-6C31DDB5BB5E}" type="slidenum">
              <a:rPr lang="zh-HK" altLang="en-US" smtClean="0">
                <a:ea typeface="新細明體" charset="-120"/>
              </a:rPr>
              <a:pPr/>
              <a:t>15</a:t>
            </a:fld>
            <a:endParaRPr lang="en-US" altLang="zh-HK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068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F56AB-1713-48F4-A22C-A7291758338C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1AC76-9228-4AA3-AA84-C21402C9685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E1CC5-E6EA-41AE-B7FC-D8ED6F2A34DF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E68FE-DF2E-450A-87BA-83B58A3F8CA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4D68-576E-44F5-8B1E-1CB48D422365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2723-B64F-4F20-ADB3-E46818D5059A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8D025-5601-4E61-8748-6CD7B419E0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6312E-9384-4183-92CB-C5C58FEBB2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42F7F-894F-41C8-9E67-49006A6FE3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CFB20-36BB-47C6-92EE-AAC24F02230C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53AC9-4A4D-447C-837B-F5CB2C06605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39D0B-3866-44DE-A7EA-19C20772B95B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F48D1-779E-46F2-8B17-7C8A4CE3A341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3412B-90B7-44AE-95B7-7B9A285810CA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56963-0E02-439C-A990-EAFC624D353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D2954-1400-4087-B7C7-03675330DDE8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AE88-44DE-4569-81DE-9998D25D155A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7AAA-1D3D-47CA-8912-EF11EA077500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0E9FE-1455-4B96-B647-029BE2FEC7D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B7372-0F91-4541-BCA0-1DBBB720C019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B798-2C48-4C56-98C4-7B168A760014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E082C-B7B9-4138-80BB-13B068DBF6F5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A20A-018B-4D73-8B81-AF5E3F7FCD5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158ED-926E-4FA1-9F68-E0C1BA48CC89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41656-83AC-4AFC-B908-DB4BF2117B68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5974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5974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98153A76-B43A-4E96-BB39-E3A337D93F3C}" type="datetimeFigureOut">
              <a:rPr lang="zh-HK" altLang="en-US"/>
              <a:pPr>
                <a:defRPr/>
              </a:pPr>
              <a:t>17/9/2017</a:t>
            </a:fld>
            <a:endParaRPr lang="zh-HK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B0ED4473-9DF9-4BE0-A6D9-C3083CB3D9C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  <p:grpSp>
        <p:nvGrpSpPr>
          <p:cNvPr id="15975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ea typeface="新細明體" pitchFamily="18" charset="-12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ea typeface="新細明體" pitchFamily="18" charset="-12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5" r:id="rId2"/>
    <p:sldLayoutId id="2147483744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5" r:id="rId9"/>
    <p:sldLayoutId id="2147483741" r:id="rId10"/>
    <p:sldLayoutId id="2147483742" r:id="rId11"/>
    <p:sldLayoutId id="2147483746" r:id="rId12"/>
    <p:sldLayoutId id="2147483747" r:id="rId13"/>
    <p:sldLayoutId id="2147483748" r:id="rId14"/>
  </p:sldLayoutIdLst>
  <p:transition spd="med">
    <p:push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9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microsoft.com/office/2007/relationships/hdphoto" Target="../media/hdphoto1.wdp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5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slide" Target="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9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pomps.edu.hk/1718teachphoto/images/all.jpg" TargetMode="External"/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tpomps.edu.hk/" TargetMode="Externa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Relationship Id="rId9" Type="http://schemas.openxmlformats.org/officeDocument/2006/relationships/image" Target="../media/image15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80194" y="1844674"/>
            <a:ext cx="9001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87363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11188" y="828675"/>
            <a:ext cx="835025" cy="900113"/>
          </a:xfrm>
        </p:spPr>
      </p:pic>
      <p:pic>
        <p:nvPicPr>
          <p:cNvPr id="7" name="Picture 2" descr="C:\Users\user\Desktop\學校簡介(開放日)\1617勵志相片\和諧周_Give Me Five活動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/>
          <a:stretch/>
        </p:blipFill>
        <p:spPr bwMode="auto">
          <a:xfrm>
            <a:off x="1016298" y="1697426"/>
            <a:ext cx="6887071" cy="51605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矩形 15"/>
          <p:cNvSpPr>
            <a:spLocks noChangeArrowheads="1"/>
          </p:cNvSpPr>
          <p:nvPr/>
        </p:nvSpPr>
        <p:spPr bwMode="auto">
          <a:xfrm>
            <a:off x="7131050" y="5805488"/>
            <a:ext cx="154463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 b="1" dirty="0"/>
              <a:t>張麗珠校長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323850" y="1268413"/>
            <a:ext cx="59039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積極推動兩文三語：英語</a:t>
            </a:r>
            <a:endParaRPr lang="zh-TW" altLang="en-US" sz="1000" b="1" dirty="0"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pPr>
              <a:buFontTx/>
              <a:buChar char="•"/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 </a:t>
            </a: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英語外籍教師計劃</a:t>
            </a:r>
          </a:p>
        </p:txBody>
      </p:sp>
      <p:sp>
        <p:nvSpPr>
          <p:cNvPr id="7" name="矩形 6"/>
          <p:cNvSpPr/>
          <p:nvPr/>
        </p:nvSpPr>
        <p:spPr>
          <a:xfrm>
            <a:off x="827088" y="2276475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b="1" u="sng" dirty="0">
                <a:solidFill>
                  <a:schemeClr val="accent2"/>
                </a:solidFill>
                <a:latin typeface="+mj-ea"/>
                <a:ea typeface="+mj-ea"/>
              </a:rPr>
              <a:t>Phonics</a:t>
            </a:r>
            <a:r>
              <a:rPr lang="zh-TW" altLang="en-US" sz="2400" b="1" u="sng" dirty="0">
                <a:solidFill>
                  <a:schemeClr val="accent2"/>
                </a:solidFill>
                <a:latin typeface="+mj-ea"/>
                <a:ea typeface="+mj-ea"/>
              </a:rPr>
              <a:t>語音教學</a:t>
            </a:r>
            <a:r>
              <a:rPr lang="zh-TW" altLang="en-US" sz="2400" b="1" dirty="0">
                <a:solidFill>
                  <a:srgbClr val="9900CC"/>
                </a:solidFill>
                <a:latin typeface="+mj-ea"/>
                <a:ea typeface="+mj-ea"/>
              </a:rPr>
              <a:t>  </a:t>
            </a:r>
          </a:p>
          <a:p>
            <a:pPr>
              <a:buFontTx/>
              <a:buChar char="•"/>
              <a:defRPr/>
            </a:pPr>
            <a:r>
              <a:rPr lang="zh-TW" altLang="en-US" sz="2400" b="1" dirty="0">
                <a:solidFill>
                  <a:srgbClr val="CC00CC"/>
                </a:solidFill>
                <a:latin typeface="+mj-ea"/>
                <a:ea typeface="+mj-ea"/>
              </a:rPr>
              <a:t>有系統學習英文語音</a:t>
            </a:r>
          </a:p>
          <a:p>
            <a:pPr>
              <a:buFontTx/>
              <a:buChar char="•"/>
              <a:defRPr/>
            </a:pPr>
            <a:r>
              <a:rPr lang="zh-TW" altLang="en-US" sz="2400" b="1" dirty="0">
                <a:solidFill>
                  <a:srgbClr val="CC00CC"/>
                </a:solidFill>
                <a:latin typeface="+mj-ea"/>
                <a:ea typeface="+mj-ea"/>
              </a:rPr>
              <a:t>全年進行</a:t>
            </a:r>
          </a:p>
        </p:txBody>
      </p:sp>
      <p:sp>
        <p:nvSpPr>
          <p:cNvPr id="107523" name="Rectangle 20"/>
          <p:cNvSpPr>
            <a:spLocks noChangeArrowheads="1"/>
          </p:cNvSpPr>
          <p:nvPr/>
        </p:nvSpPr>
        <p:spPr bwMode="auto">
          <a:xfrm>
            <a:off x="287338" y="3429000"/>
            <a:ext cx="442867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b="1" u="sng" dirty="0">
                <a:solidFill>
                  <a:schemeClr val="accent2"/>
                </a:solidFill>
                <a:latin typeface="新細明體" charset="-120"/>
              </a:rPr>
              <a:t>英文科閱讀策略教學</a:t>
            </a:r>
            <a:r>
              <a:rPr lang="zh-TW" altLang="en-US" sz="2400" b="1" dirty="0">
                <a:solidFill>
                  <a:srgbClr val="9900CC"/>
                </a:solidFill>
                <a:latin typeface="新細明體" charset="-120"/>
              </a:rPr>
              <a:t>  </a:t>
            </a:r>
          </a:p>
          <a:p>
            <a:pPr>
              <a:buFontTx/>
              <a:buChar char="•"/>
            </a:pPr>
            <a:r>
              <a:rPr lang="en-US" altLang="zh-TW" sz="2400" b="1" dirty="0">
                <a:solidFill>
                  <a:srgbClr val="CC00CC"/>
                </a:solidFill>
                <a:latin typeface="新細明體" charset="-120"/>
              </a:rPr>
              <a:t>P.1,2 Guided Reading</a:t>
            </a:r>
          </a:p>
          <a:p>
            <a:pPr>
              <a:buFontTx/>
              <a:buChar char="•"/>
            </a:pPr>
            <a:r>
              <a:rPr lang="en-US" altLang="zh-TW" sz="2400" b="1" dirty="0">
                <a:solidFill>
                  <a:srgbClr val="CC00CC"/>
                </a:solidFill>
                <a:latin typeface="新細明體" charset="-120"/>
              </a:rPr>
              <a:t>P.3 Shared Reading</a:t>
            </a:r>
          </a:p>
          <a:p>
            <a:pPr>
              <a:buFontTx/>
              <a:buChar char="•"/>
            </a:pPr>
            <a:r>
              <a:rPr lang="en-US" altLang="zh-TW" sz="2400" b="1" dirty="0">
                <a:solidFill>
                  <a:srgbClr val="CC00CC"/>
                </a:solidFill>
                <a:latin typeface="新細明體" charset="-120"/>
              </a:rPr>
              <a:t>P.4</a:t>
            </a:r>
            <a:r>
              <a:rPr lang="zh-TW" altLang="en-US" sz="2400" b="1" dirty="0">
                <a:solidFill>
                  <a:srgbClr val="CC00CC"/>
                </a:solidFill>
                <a:latin typeface="新細明體" charset="-120"/>
              </a:rPr>
              <a:t>由閱讀推展至寫作</a:t>
            </a:r>
            <a:endParaRPr lang="en-US" altLang="zh-TW" sz="2400" b="1" dirty="0">
              <a:solidFill>
                <a:srgbClr val="CC00CC"/>
              </a:solidFill>
              <a:latin typeface="新細明體" charset="-120"/>
            </a:endParaRPr>
          </a:p>
          <a:p>
            <a:pPr>
              <a:buFontTx/>
              <a:buChar char="•"/>
            </a:pPr>
            <a:r>
              <a:rPr lang="zh-TW" altLang="en-US" sz="3200" b="1" dirty="0">
                <a:solidFill>
                  <a:srgbClr val="FF0000"/>
                </a:solidFill>
                <a:latin typeface="新細明體" charset="-120"/>
              </a:rPr>
              <a:t>連續</a:t>
            </a:r>
            <a:r>
              <a:rPr lang="zh-TW" altLang="en-US" sz="3200" b="1" dirty="0" smtClean="0">
                <a:solidFill>
                  <a:srgbClr val="FF0000"/>
                </a:solidFill>
                <a:latin typeface="新細明體" charset="-120"/>
              </a:rPr>
              <a:t>三年</a:t>
            </a:r>
            <a:r>
              <a:rPr lang="en-US" altLang="zh-TW" sz="3200" b="1" dirty="0" smtClean="0">
                <a:solidFill>
                  <a:srgbClr val="FF0000"/>
                </a:solidFill>
                <a:latin typeface="新細明體" charset="-120"/>
              </a:rPr>
              <a:t>P4,P5,P6</a:t>
            </a:r>
            <a:r>
              <a:rPr lang="zh-TW" altLang="en-US" sz="3200" b="1" dirty="0" smtClean="0">
                <a:solidFill>
                  <a:srgbClr val="FF0000"/>
                </a:solidFill>
                <a:latin typeface="新細明體" charset="-120"/>
              </a:rPr>
              <a:t>參與</a:t>
            </a:r>
            <a:r>
              <a:rPr lang="zh-TW" altLang="en-US" sz="3200" b="1" dirty="0">
                <a:solidFill>
                  <a:srgbClr val="FF0000"/>
                </a:solidFill>
                <a:latin typeface="新細明體" charset="-120"/>
              </a:rPr>
              <a:t>教育局協作</a:t>
            </a:r>
            <a:r>
              <a:rPr lang="zh-TW" altLang="en-US" sz="3200" b="1" dirty="0" smtClean="0">
                <a:solidFill>
                  <a:srgbClr val="FF0000"/>
                </a:solidFill>
                <a:latin typeface="新細明體" charset="-120"/>
              </a:rPr>
              <a:t>計劃</a:t>
            </a:r>
            <a:r>
              <a:rPr lang="en-US" altLang="zh-TW" sz="3200" b="1" dirty="0" smtClean="0">
                <a:solidFill>
                  <a:srgbClr val="FF0000"/>
                </a:solidFill>
                <a:latin typeface="新細明體" charset="-120"/>
              </a:rPr>
              <a:t>,</a:t>
            </a:r>
            <a:r>
              <a:rPr lang="zh-TW" altLang="en-US" sz="3200" b="1" dirty="0" smtClean="0">
                <a:solidFill>
                  <a:srgbClr val="FF0000"/>
                </a:solidFill>
                <a:latin typeface="新細明體" charset="-120"/>
              </a:rPr>
              <a:t>發展學生寫作</a:t>
            </a:r>
            <a:endParaRPr lang="zh-TW" altLang="en-US" sz="3200" b="1" dirty="0">
              <a:solidFill>
                <a:srgbClr val="FF0000"/>
              </a:solidFill>
              <a:latin typeface="新細明體" charset="-120"/>
            </a:endParaRPr>
          </a:p>
        </p:txBody>
      </p:sp>
      <p:grpSp>
        <p:nvGrpSpPr>
          <p:cNvPr id="107524" name="群組 14"/>
          <p:cNvGrpSpPr>
            <a:grpSpLocks/>
          </p:cNvGrpSpPr>
          <p:nvPr/>
        </p:nvGrpSpPr>
        <p:grpSpPr bwMode="auto">
          <a:xfrm>
            <a:off x="0" y="0"/>
            <a:ext cx="9175750" cy="1295400"/>
            <a:chOff x="0" y="-26988"/>
            <a:chExt cx="9175750" cy="1295401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9175750" cy="1268413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zh-TW" altLang="en-US" sz="4800" b="1" dirty="0">
                  <a:solidFill>
                    <a:srgbClr val="0000FF"/>
                  </a:solidFill>
                  <a:latin typeface="+mj-ea"/>
                  <a:ea typeface="新細明體" pitchFamily="18" charset="-120"/>
                </a:rPr>
                <a:t> 課程組織與實施</a:t>
              </a:r>
            </a:p>
          </p:txBody>
        </p:sp>
        <p:pic>
          <p:nvPicPr>
            <p:cNvPr id="107528" name="Picture 11" descr="team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200" t="16001" r="4983" b="24800"/>
          <a:stretch/>
        </p:blipFill>
        <p:spPr>
          <a:xfrm>
            <a:off x="5724128" y="1406510"/>
            <a:ext cx="3210135" cy="150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6" name="Picture 2" descr="C:\Users\user\Desktop\學校簡介(開放日)\學校活動片段1617開學\美國交流團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141663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2124075"/>
            <a:ext cx="7291388" cy="294481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zh-HK" dirty="0" smtClean="0"/>
              <a:t>The books are </a:t>
            </a:r>
            <a:r>
              <a:rPr lang="en-US" altLang="zh-HK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parents’ reference</a:t>
            </a:r>
            <a:r>
              <a:rPr lang="en-US" altLang="zh-HK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zh-HK" dirty="0" smtClean="0"/>
              <a:t>The list is generated from </a:t>
            </a:r>
            <a:r>
              <a:rPr lang="en-US" altLang="zh-HK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Top 100 recommended books from UK, US and New Zealand</a:t>
            </a:r>
            <a:r>
              <a:rPr lang="en-US" altLang="zh-HK" dirty="0" smtClean="0"/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altLang="zh-HK" dirty="0" smtClean="0"/>
              <a:t>Some of them have been awarded “</a:t>
            </a:r>
            <a:r>
              <a:rPr lang="en-US" altLang="zh-H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Children’s Book Award of the Year</a:t>
            </a:r>
            <a:r>
              <a:rPr lang="en-US" altLang="zh-HK" dirty="0" smtClean="0"/>
              <a:t>”.</a:t>
            </a:r>
          </a:p>
        </p:txBody>
      </p:sp>
      <p:pic>
        <p:nvPicPr>
          <p:cNvPr id="109570" name="Picture 3"/>
          <p:cNvPicPr>
            <a:picLocks noChangeAspect="1"/>
          </p:cNvPicPr>
          <p:nvPr/>
        </p:nvPicPr>
        <p:blipFill>
          <a:blip r:embed="rId2"/>
          <a:srcRect l="6523" t="23273" r="6073" b="53265"/>
          <a:stretch>
            <a:fillRect/>
          </a:stretch>
        </p:blipFill>
        <p:spPr bwMode="auto">
          <a:xfrm>
            <a:off x="184150" y="5068888"/>
            <a:ext cx="8885238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0364" y="1556792"/>
            <a:ext cx="862896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新細明體" pitchFamily="18" charset="-120"/>
              </a:rPr>
              <a:t>Recommended English Storybooks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0" y="26988"/>
            <a:ext cx="9175750" cy="1268412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5400" b="1" dirty="0"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800" b="1" dirty="0">
                <a:solidFill>
                  <a:srgbClr val="0000FF"/>
                </a:solidFill>
                <a:latin typeface="+mj-ea"/>
                <a:ea typeface="+mj-ea"/>
              </a:rPr>
              <a:t>課程組織與實施</a:t>
            </a:r>
          </a:p>
        </p:txBody>
      </p:sp>
      <p:pic>
        <p:nvPicPr>
          <p:cNvPr id="109573" name="Picture 11" descr="tea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4288" y="0"/>
            <a:ext cx="408146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11138" y="971550"/>
            <a:ext cx="83518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積極推動兩文三</a:t>
            </a:r>
            <a:r>
              <a:rPr lang="zh-TW" altLang="en-US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語</a:t>
            </a:r>
            <a:endParaRPr lang="zh-TW" alt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887538"/>
            <a:ext cx="8596313" cy="360045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There is 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 range of books with different reading levels</a:t>
            </a:r>
            <a:r>
              <a:rPr lang="en-US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 books are 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motivating and interesting</a:t>
            </a:r>
            <a:r>
              <a:rPr lang="en-US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Parents are recommended to encourage the children to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their own choices</a:t>
            </a:r>
            <a:r>
              <a:rPr lang="en-US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Students can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borrow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the books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school library</a:t>
            </a:r>
            <a:r>
              <a:rPr lang="en-US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Students are encouraged to </a:t>
            </a:r>
            <a:r>
              <a:rPr lang="en-US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a reading habit</a:t>
            </a:r>
            <a:r>
              <a:rPr lang="en-US" dirty="0" smtClean="0"/>
              <a:t>.</a:t>
            </a:r>
          </a:p>
        </p:txBody>
      </p:sp>
      <p:pic>
        <p:nvPicPr>
          <p:cNvPr id="110594" name="Picture 3"/>
          <p:cNvPicPr>
            <a:picLocks noChangeAspect="1"/>
          </p:cNvPicPr>
          <p:nvPr/>
        </p:nvPicPr>
        <p:blipFill>
          <a:blip r:embed="rId2"/>
          <a:srcRect l="17122" t="24010" r="969" b="52364"/>
          <a:stretch>
            <a:fillRect/>
          </a:stretch>
        </p:blipFill>
        <p:spPr bwMode="auto">
          <a:xfrm>
            <a:off x="203200" y="85725"/>
            <a:ext cx="87487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2" descr="http://ihms.mb.ca/content/uploads/2014/02/readbann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363" y="5292725"/>
            <a:ext cx="375761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AutoShape 9"/>
          <p:cNvSpPr>
            <a:spLocks noChangeArrowheads="1"/>
          </p:cNvSpPr>
          <p:nvPr/>
        </p:nvSpPr>
        <p:spPr bwMode="auto">
          <a:xfrm>
            <a:off x="0" y="981075"/>
            <a:ext cx="9144000" cy="5184775"/>
          </a:xfrm>
          <a:prstGeom prst="roundRect">
            <a:avLst>
              <a:gd name="adj" fmla="val 16977"/>
            </a:avLst>
          </a:prstGeom>
          <a:gradFill rotWithShape="1">
            <a:gsLst>
              <a:gs pos="0">
                <a:srgbClr val="99FF99"/>
              </a:gs>
              <a:gs pos="100000">
                <a:srgbClr val="FFFFFF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kumimoji="0" lang="en-US" altLang="zh-HK">
                <a:latin typeface="Arial" charset="0"/>
              </a:rPr>
              <a:t> </a:t>
            </a:r>
            <a:endParaRPr kumimoji="0" lang="zh-TW" altLang="zh-HK" sz="3600">
              <a:latin typeface="Arial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0" y="433388"/>
            <a:ext cx="9144000" cy="547687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1620" name="Rectangle 9"/>
          <p:cNvSpPr>
            <a:spLocks noChangeArrowheads="1"/>
          </p:cNvSpPr>
          <p:nvPr/>
        </p:nvSpPr>
        <p:spPr bwMode="auto">
          <a:xfrm>
            <a:off x="179388" y="1933575"/>
            <a:ext cx="492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04800" indent="-304800">
              <a:spcBef>
                <a:spcPct val="30000"/>
              </a:spcBef>
              <a:buFontTx/>
              <a:buAutoNum type="arabicPeriod"/>
            </a:pPr>
            <a:endParaRPr lang="en-US" altLang="zh-TW" sz="4000" b="1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80512" cy="998538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全校學生可免費使用英語電子學習平台</a:t>
            </a:r>
            <a:endParaRPr lang="zh-HK" altLang="en-US" sz="36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1622" name="Picture 2"/>
          <p:cNvPicPr>
            <a:picLocks noChangeAspect="1" noChangeArrowheads="1"/>
          </p:cNvPicPr>
          <p:nvPr/>
        </p:nvPicPr>
        <p:blipFill>
          <a:blip r:embed="rId3"/>
          <a:srcRect l="29808" t="9241" r="30814" b="18752"/>
          <a:stretch>
            <a:fillRect/>
          </a:stretch>
        </p:blipFill>
        <p:spPr bwMode="auto">
          <a:xfrm>
            <a:off x="395288" y="1268413"/>
            <a:ext cx="39211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群組 20"/>
          <p:cNvGrpSpPr>
            <a:grpSpLocks/>
          </p:cNvGrpSpPr>
          <p:nvPr/>
        </p:nvGrpSpPr>
        <p:grpSpPr bwMode="auto">
          <a:xfrm>
            <a:off x="2771775" y="4221163"/>
            <a:ext cx="1728788" cy="1808162"/>
            <a:chOff x="2771800" y="4221088"/>
            <a:chExt cx="1728192" cy="1808911"/>
          </a:xfrm>
        </p:grpSpPr>
        <p:sp>
          <p:nvSpPr>
            <p:cNvPr id="111631" name="文字方塊 9"/>
            <p:cNvSpPr txBox="1">
              <a:spLocks noChangeArrowheads="1"/>
            </p:cNvSpPr>
            <p:nvPr/>
          </p:nvSpPr>
          <p:spPr bwMode="auto">
            <a:xfrm>
              <a:off x="2771800" y="5445224"/>
              <a:ext cx="1728192" cy="58477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HK" sz="3200"/>
                <a:t>Bookflix</a:t>
              </a:r>
              <a:endParaRPr lang="zh-HK" altLang="en-US" sz="3200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916213" y="4221088"/>
              <a:ext cx="1439366" cy="55903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/>
            </a:p>
          </p:txBody>
        </p:sp>
      </p:grpSp>
      <p:grpSp>
        <p:nvGrpSpPr>
          <p:cNvPr id="5" name="群組 19"/>
          <p:cNvGrpSpPr>
            <a:grpSpLocks/>
          </p:cNvGrpSpPr>
          <p:nvPr/>
        </p:nvGrpSpPr>
        <p:grpSpPr bwMode="auto">
          <a:xfrm>
            <a:off x="179388" y="3716338"/>
            <a:ext cx="2089150" cy="2312987"/>
            <a:chOff x="179512" y="3717032"/>
            <a:chExt cx="2088232" cy="2312967"/>
          </a:xfrm>
        </p:grpSpPr>
        <p:sp>
          <p:nvSpPr>
            <p:cNvPr id="111629" name="文字方塊 1"/>
            <p:cNvSpPr txBox="1">
              <a:spLocks noChangeArrowheads="1"/>
            </p:cNvSpPr>
            <p:nvPr/>
          </p:nvSpPr>
          <p:spPr bwMode="auto">
            <a:xfrm>
              <a:off x="179512" y="5445224"/>
              <a:ext cx="2088232" cy="58477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HK" sz="3200"/>
                <a:t>Brain Pop</a:t>
              </a:r>
              <a:endParaRPr lang="zh-HK" altLang="en-US" sz="3200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323911" y="3717032"/>
              <a:ext cx="1439230" cy="55879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29253" t="8002" r="30241" b="16212"/>
          <a:stretch>
            <a:fillRect/>
          </a:stretch>
        </p:blipFill>
        <p:spPr bwMode="auto">
          <a:xfrm>
            <a:off x="4932363" y="1268413"/>
            <a:ext cx="369411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群組 21"/>
          <p:cNvGrpSpPr>
            <a:grpSpLocks/>
          </p:cNvGrpSpPr>
          <p:nvPr/>
        </p:nvGrpSpPr>
        <p:grpSpPr bwMode="auto">
          <a:xfrm>
            <a:off x="4859338" y="2708275"/>
            <a:ext cx="3673475" cy="3546475"/>
            <a:chOff x="4860032" y="2708920"/>
            <a:chExt cx="3672408" cy="3546395"/>
          </a:xfrm>
        </p:grpSpPr>
        <p:sp>
          <p:nvSpPr>
            <p:cNvPr id="111627" name="文字方塊 2"/>
            <p:cNvSpPr txBox="1">
              <a:spLocks noChangeArrowheads="1"/>
            </p:cNvSpPr>
            <p:nvPr/>
          </p:nvSpPr>
          <p:spPr bwMode="auto">
            <a:xfrm>
              <a:off x="5364088" y="5301208"/>
              <a:ext cx="3168352" cy="95410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b="1"/>
                <a:t>電子圖書閱讀計劃</a:t>
              </a:r>
              <a:endParaRPr lang="en-US" altLang="zh-TW" sz="2800" b="1"/>
            </a:p>
            <a:p>
              <a:pPr algn="ctr"/>
              <a:r>
                <a:rPr lang="en-US" altLang="zh-TW" sz="2800" b="1"/>
                <a:t>(</a:t>
              </a:r>
              <a:r>
                <a:rPr lang="zh-TW" altLang="en-US" sz="2800" b="1"/>
                <a:t>香港教育城</a:t>
              </a:r>
              <a:r>
                <a:rPr lang="en-US" altLang="zh-TW" sz="2800" b="1"/>
                <a:t>)</a:t>
              </a:r>
              <a:endParaRPr lang="zh-HK" altLang="en-US" sz="2800" b="1"/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4860032" y="2708920"/>
              <a:ext cx="1439444" cy="55878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/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8771" name="Group 3"/>
          <p:cNvGraphicFramePr>
            <a:graphicFrameLocks noGrp="1"/>
          </p:cNvGraphicFramePr>
          <p:nvPr>
            <p:ph sz="half" idx="1"/>
          </p:nvPr>
        </p:nvGraphicFramePr>
        <p:xfrm>
          <a:off x="323850" y="2060575"/>
          <a:ext cx="3965575" cy="3932635"/>
        </p:xfrm>
        <a:graphic>
          <a:graphicData uri="http://schemas.openxmlformats.org/drawingml/2006/table">
            <a:tbl>
              <a:tblPr/>
              <a:tblGrid>
                <a:gridCol w="3965575">
                  <a:extLst>
                    <a:ext uri="{9D8B030D-6E8A-4147-A177-3AD203B41FA5}"/>
                  </a:extLst>
                </a:gridCol>
              </a:tblGrid>
              <a:tr h="36570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由本校教師帶領的課後活動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英語樂趣多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(Fun with English)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芝麻街學會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(Sesame Street)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英文學會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(English Club)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木偶劇場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(Pop Tops)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英語智多星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en-US" altLang="zh-TW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Smarties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兒童劇場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(Kid’s Theatre 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寫作之友 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(Writing Buddies)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專題研習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(Project Work)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英語至叻星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(A-list Kids)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304751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新秀詩人（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Budding Poets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  <a:tr h="519029">
                <a:tc>
                  <a:txBody>
                    <a:bodyPr/>
                    <a:lstStyle>
                      <a:lvl1pPr marL="342900" indent="-1143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創意小作家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Authors and Illustrators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928799" name="Group 31"/>
          <p:cNvGraphicFramePr>
            <a:graphicFrameLocks noGrp="1"/>
          </p:cNvGraphicFramePr>
          <p:nvPr>
            <p:ph sz="quarter" idx="2"/>
          </p:nvPr>
        </p:nvGraphicFramePr>
        <p:xfrm>
          <a:off x="4427538" y="2205038"/>
          <a:ext cx="4537075" cy="1747878"/>
        </p:xfrm>
        <a:graphic>
          <a:graphicData uri="http://schemas.openxmlformats.org/drawingml/2006/table">
            <a:tbl>
              <a:tblPr/>
              <a:tblGrid>
                <a:gridCol w="4537075">
                  <a:extLst>
                    <a:ext uri="{9D8B030D-6E8A-4147-A177-3AD203B41FA5}"/>
                  </a:extLst>
                </a:gridCol>
              </a:tblGrid>
              <a:tr h="3657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</a:rPr>
                        <a:t>聘外籍教師提供增潤英語課程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</a:rPr>
                        <a:t>(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</a:rPr>
                        <a:t>全級推行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</a:rPr>
                        <a:t>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371522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創藝英語 </a:t>
                      </a: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From Active Reading to Creative Writing)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3047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2.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悄悄話 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(Small Talk)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3047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3. 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英語面試技巧  </a:t>
                      </a: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( Interview Training)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401056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4. 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網上自學　（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MC Online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準圓" pitchFamily="65" charset="-120"/>
                          <a:ea typeface="方正準圓" pitchFamily="65" charset="-120"/>
                          <a:cs typeface="Times New Roman" pitchFamily="18" charset="0"/>
                        </a:rPr>
                        <a:t>(Singapore)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928813" name="Group 45"/>
          <p:cNvGraphicFramePr>
            <a:graphicFrameLocks noGrp="1"/>
          </p:cNvGraphicFramePr>
          <p:nvPr>
            <p:ph sz="quarter" idx="3"/>
          </p:nvPr>
        </p:nvGraphicFramePr>
        <p:xfrm>
          <a:off x="4427538" y="4149725"/>
          <a:ext cx="4537075" cy="2160588"/>
        </p:xfrm>
        <a:graphic>
          <a:graphicData uri="http://schemas.openxmlformats.org/drawingml/2006/table">
            <a:tbl>
              <a:tblPr/>
              <a:tblGrid>
                <a:gridCol w="4537075">
                  <a:extLst>
                    <a:ext uri="{9D8B030D-6E8A-4147-A177-3AD203B41FA5}"/>
                  </a:extLst>
                </a:gridCol>
              </a:tblGrid>
              <a:tr h="387350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由本校增聘全職外籍英語教師提供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/>
                </a:extLst>
              </a:tr>
              <a:tr h="390525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說話技巧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(Speaking skills)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/>
                </a:extLst>
              </a:tr>
              <a:tr h="327025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木偶劇場　（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Puppet Show)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/>
                </a:extLst>
              </a:tr>
              <a:tr h="382588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英語大使計劃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(English Hong Kong Ambassador)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/>
                </a:extLst>
              </a:tr>
              <a:tr h="339725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全港系統評估英語說話訓練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(TSA Oral Training)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/>
                </a:extLst>
              </a:tr>
              <a:tr h="333375">
                <a:tc>
                  <a:txBody>
                    <a:bodyPr/>
                    <a:lstStyle>
                      <a:lvl1pPr marL="342900" indent="-3429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升中面試技巧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imes New Roman" panose="02020603050405020304" pitchFamily="18" charset="0"/>
                        </a:rPr>
                        <a:t>( Interview Training)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pSp>
        <p:nvGrpSpPr>
          <p:cNvPr id="113723" name="群組 14"/>
          <p:cNvGrpSpPr>
            <a:grpSpLocks/>
          </p:cNvGrpSpPr>
          <p:nvPr/>
        </p:nvGrpSpPr>
        <p:grpSpPr bwMode="auto">
          <a:xfrm>
            <a:off x="0" y="0"/>
            <a:ext cx="9175750" cy="1295400"/>
            <a:chOff x="0" y="-26988"/>
            <a:chExt cx="9175750" cy="1295401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9175750" cy="1268413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zh-TW" altLang="en-US" sz="4800" b="1" dirty="0">
                  <a:solidFill>
                    <a:srgbClr val="0000FF"/>
                  </a:solidFill>
                  <a:latin typeface="+mj-ea"/>
                  <a:ea typeface="新細明體" pitchFamily="18" charset="-120"/>
                </a:rPr>
                <a:t> 課程組織與實施</a:t>
              </a:r>
            </a:p>
          </p:txBody>
        </p:sp>
        <p:pic>
          <p:nvPicPr>
            <p:cNvPr id="113726" name="Picture 11" descr="team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3724" name="Rectangle 2"/>
          <p:cNvSpPr>
            <a:spLocks noChangeArrowheads="1"/>
          </p:cNvSpPr>
          <p:nvPr/>
        </p:nvSpPr>
        <p:spPr bwMode="auto">
          <a:xfrm>
            <a:off x="0" y="1268413"/>
            <a:ext cx="5903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600" b="1">
                <a:solidFill>
                  <a:srgbClr val="FF0000"/>
                </a:solidFill>
                <a:latin typeface="新細明體" charset="-120"/>
              </a:rPr>
              <a:t>積極推動兩文三語：英語</a:t>
            </a:r>
            <a:endParaRPr lang="zh-TW" altLang="en-US" sz="2800" b="1">
              <a:latin typeface="新細明體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844675"/>
            <a:ext cx="2808287" cy="638175"/>
          </a:xfrm>
        </p:spPr>
        <p:txBody>
          <a:bodyPr/>
          <a:lstStyle/>
          <a:p>
            <a:pPr eaLnBrk="1" hangingPunct="1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課程及活動</a:t>
            </a:r>
          </a:p>
        </p:txBody>
      </p:sp>
      <p:sp>
        <p:nvSpPr>
          <p:cNvPr id="115714" name="Rectangle 4"/>
          <p:cNvSpPr>
            <a:spLocks noGrp="1" noChangeArrowheads="1"/>
          </p:cNvSpPr>
          <p:nvPr>
            <p:ph idx="1"/>
          </p:nvPr>
        </p:nvSpPr>
        <p:spPr>
          <a:xfrm>
            <a:off x="0" y="2505075"/>
            <a:ext cx="7273925" cy="4092277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英常科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(General Studies -- English)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英語學習日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(English Carnival)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E-Channel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英語電視節目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舊墟兒童台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 (Campus TV)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到美國、星加坡交流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應用英語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(Exchange programmed)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英文圖書閱讀計劃 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(Extensive Reading Scheme)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圖書推介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(Book Recommendation)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每月兒歌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(Chant of the Month)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由家教會舉辦的英語課後課程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設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HAPPY READING SCHEME (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開心閱讀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每年各班均設英語劇場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0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0" y="1268413"/>
            <a:ext cx="5903913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600" b="1">
                <a:solidFill>
                  <a:srgbClr val="FF0000"/>
                </a:solidFill>
                <a:latin typeface="新細明體" charset="-120"/>
              </a:rPr>
              <a:t>積極推動兩文三語：英語</a:t>
            </a:r>
            <a:endParaRPr lang="zh-TW" altLang="en-US" sz="2800" b="1">
              <a:latin typeface="新細明體" charset="-120"/>
            </a:endParaRPr>
          </a:p>
        </p:txBody>
      </p:sp>
      <p:pic>
        <p:nvPicPr>
          <p:cNvPr id="115716" name="Picture 4" descr="F:\WINNIE\Photo\school\2011-12\IMG_0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96400">
            <a:off x="6260275" y="1551568"/>
            <a:ext cx="2217738" cy="1663700"/>
          </a:xfrm>
          <a:prstGeom prst="rect">
            <a:avLst/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-55563" y="15875"/>
            <a:ext cx="9175751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5400" b="1" dirty="0"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800" b="1" dirty="0">
                <a:solidFill>
                  <a:srgbClr val="0000FF"/>
                </a:solidFill>
                <a:latin typeface="+mj-ea"/>
                <a:ea typeface="+mj-ea"/>
              </a:rPr>
              <a:t>課程組織與實施</a:t>
            </a:r>
          </a:p>
        </p:txBody>
      </p:sp>
      <p:pic>
        <p:nvPicPr>
          <p:cNvPr id="115719" name="Picture 11" descr="tea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4288" y="0"/>
            <a:ext cx="408146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81128"/>
            <a:ext cx="2736304" cy="1823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2"/>
          <p:cNvSpPr txBox="1">
            <a:spLocks noChangeArrowheads="1"/>
          </p:cNvSpPr>
          <p:nvPr/>
        </p:nvSpPr>
        <p:spPr bwMode="auto">
          <a:xfrm>
            <a:off x="838200" y="1558925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latin typeface="Arial" charset="0"/>
            </a:endParaRPr>
          </a:p>
        </p:txBody>
      </p:sp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539750" y="1285875"/>
            <a:ext cx="6400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  <a:ea typeface="新細明體" pitchFamily="18" charset="-120"/>
              </a:rPr>
              <a:t>發展切合學生需要的校本課程</a:t>
            </a:r>
          </a:p>
          <a:p>
            <a:pPr>
              <a:defRPr/>
            </a:pPr>
            <a:r>
              <a:rPr kumimoji="0" lang="zh-TW" alt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  <a:ea typeface="新細明體" pitchFamily="18" charset="-120"/>
              </a:rPr>
              <a:t>綜合課 「 </a:t>
            </a:r>
            <a:r>
              <a:rPr kumimoji="0" lang="en-US" altLang="zh-TW" sz="2800" b="1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  <a:ea typeface="新細明體" pitchFamily="18" charset="-120"/>
              </a:rPr>
              <a:t>I+ </a:t>
            </a:r>
            <a:r>
              <a:rPr kumimoji="0" lang="zh-TW" alt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  <a:ea typeface="新細明體" pitchFamily="18" charset="-120"/>
              </a:rPr>
              <a:t>課程」</a:t>
            </a:r>
          </a:p>
        </p:txBody>
      </p:sp>
      <p:sp>
        <p:nvSpPr>
          <p:cNvPr id="663567" name="Text Box 15"/>
          <p:cNvSpPr txBox="1">
            <a:spLocks noChangeArrowheads="1"/>
          </p:cNvSpPr>
          <p:nvPr/>
        </p:nvSpPr>
        <p:spPr bwMode="auto">
          <a:xfrm>
            <a:off x="827088" y="2276475"/>
            <a:ext cx="68421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en-US" altLang="zh-TW" sz="32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  </a:t>
            </a:r>
            <a:r>
              <a:rPr kumimoji="0" lang="zh-TW" altLang="en-US" sz="32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星期三最後兩節</a:t>
            </a:r>
          </a:p>
          <a:p>
            <a:pPr eaLnBrk="1" hangingPunct="1">
              <a:buFontTx/>
              <a:buChar char="•"/>
              <a:defRPr/>
            </a:pPr>
            <a:r>
              <a:rPr kumimoji="0" lang="zh-TW" altLang="en-US" sz="32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  </a:t>
            </a:r>
            <a:r>
              <a:rPr kumimoji="0" lang="en-US" altLang="zh-TW" sz="32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I+</a:t>
            </a:r>
            <a:r>
              <a:rPr kumimoji="0" lang="en-US" altLang="zh-TW" sz="3200" b="1">
                <a:solidFill>
                  <a:srgbClr val="CC00CC"/>
                </a:solidFill>
                <a:latin typeface="新細明體" panose="02020500000000000000" pitchFamily="18" charset="-120"/>
              </a:rPr>
              <a:t>  = </a:t>
            </a:r>
            <a:r>
              <a:rPr kumimoji="0" lang="en-US" altLang="zh-TW" sz="32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I Plus</a:t>
            </a:r>
            <a:r>
              <a:rPr kumimoji="0" lang="en-US" altLang="zh-TW" sz="3200" b="1">
                <a:solidFill>
                  <a:srgbClr val="CC00CC"/>
                </a:solidFill>
                <a:latin typeface="新細明體" panose="02020500000000000000" pitchFamily="18" charset="-120"/>
              </a:rPr>
              <a:t> = </a:t>
            </a:r>
            <a:r>
              <a:rPr kumimoji="0" lang="zh-TW" altLang="en-US" sz="32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自我增值</a:t>
            </a:r>
          </a:p>
          <a:p>
            <a:pPr eaLnBrk="1" hangingPunct="1">
              <a:buFontTx/>
              <a:buChar char="•"/>
              <a:defRPr/>
            </a:pPr>
            <a:r>
              <a:rPr kumimoji="0" lang="zh-TW" altLang="en-US" sz="32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  學習內容：</a:t>
            </a:r>
          </a:p>
        </p:txBody>
      </p:sp>
      <p:grpSp>
        <p:nvGrpSpPr>
          <p:cNvPr id="119812" name="Group 42"/>
          <p:cNvGrpSpPr>
            <a:grpSpLocks/>
          </p:cNvGrpSpPr>
          <p:nvPr/>
        </p:nvGrpSpPr>
        <p:grpSpPr bwMode="auto">
          <a:xfrm>
            <a:off x="971550" y="3995738"/>
            <a:ext cx="7559675" cy="2601912"/>
            <a:chOff x="884" y="618"/>
            <a:chExt cx="4492" cy="1622"/>
          </a:xfrm>
        </p:grpSpPr>
        <p:grpSp>
          <p:nvGrpSpPr>
            <p:cNvPr id="119818" name="Group 41"/>
            <p:cNvGrpSpPr>
              <a:grpSpLocks/>
            </p:cNvGrpSpPr>
            <p:nvPr/>
          </p:nvGrpSpPr>
          <p:grpSpPr bwMode="auto">
            <a:xfrm>
              <a:off x="960" y="618"/>
              <a:ext cx="4123" cy="1622"/>
              <a:chOff x="960" y="618"/>
              <a:chExt cx="4123" cy="1622"/>
            </a:xfrm>
          </p:grpSpPr>
          <p:grpSp>
            <p:nvGrpSpPr>
              <p:cNvPr id="119821" name="Group 40"/>
              <p:cNvGrpSpPr>
                <a:grpSpLocks/>
              </p:cNvGrpSpPr>
              <p:nvPr/>
            </p:nvGrpSpPr>
            <p:grpSpPr bwMode="auto">
              <a:xfrm>
                <a:off x="960" y="618"/>
                <a:ext cx="4097" cy="1622"/>
                <a:chOff x="960" y="618"/>
                <a:chExt cx="4097" cy="1622"/>
              </a:xfrm>
            </p:grpSpPr>
            <p:sp>
              <p:nvSpPr>
                <p:cNvPr id="663571" name="Rectangle 19"/>
                <p:cNvSpPr>
                  <a:spLocks noChangeArrowheads="1"/>
                </p:cNvSpPr>
                <p:nvPr/>
              </p:nvSpPr>
              <p:spPr bwMode="auto">
                <a:xfrm>
                  <a:off x="3105" y="1059"/>
                  <a:ext cx="1950" cy="1181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zh-CN" altLang="en-US" sz="3200" b="1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imSun" pitchFamily="2" charset="-122"/>
                    <a:ea typeface="SimSun" pitchFamily="2" charset="-122"/>
                  </a:endParaRPr>
                </a:p>
              </p:txBody>
            </p:sp>
            <p:sp>
              <p:nvSpPr>
                <p:cNvPr id="663572" name="Rectangle 20"/>
                <p:cNvSpPr>
                  <a:spLocks noChangeArrowheads="1"/>
                </p:cNvSpPr>
                <p:nvPr/>
              </p:nvSpPr>
              <p:spPr bwMode="auto">
                <a:xfrm>
                  <a:off x="960" y="1059"/>
                  <a:ext cx="2138" cy="1181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zh-CN" altLang="en-US" sz="3200" b="1">
                    <a:solidFill>
                      <a:srgbClr val="006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imSun" pitchFamily="2" charset="-122"/>
                    <a:ea typeface="SimSun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663573" name="Rectangle 21"/>
                <p:cNvSpPr>
                  <a:spLocks noChangeArrowheads="1"/>
                </p:cNvSpPr>
                <p:nvPr/>
              </p:nvSpPr>
              <p:spPr bwMode="auto">
                <a:xfrm>
                  <a:off x="3105" y="618"/>
                  <a:ext cx="1950" cy="441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zh-CN" altLang="en-US" sz="4000" b="1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imSun" pitchFamily="2" charset="-122"/>
                    <a:ea typeface="SimSun" pitchFamily="2" charset="-122"/>
                  </a:endParaRPr>
                </a:p>
              </p:txBody>
            </p:sp>
            <p:sp>
              <p:nvSpPr>
                <p:cNvPr id="119827" name="Rectangle 22"/>
                <p:cNvSpPr>
                  <a:spLocks noChangeArrowheads="1"/>
                </p:cNvSpPr>
                <p:nvPr/>
              </p:nvSpPr>
              <p:spPr bwMode="auto">
                <a:xfrm>
                  <a:off x="960" y="618"/>
                  <a:ext cx="2144" cy="441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spcBef>
                      <a:spcPct val="20000"/>
                    </a:spcBef>
                  </a:pPr>
                  <a:endParaRPr lang="zh-CN" altLang="en-US" sz="4000" b="1">
                    <a:latin typeface="SimSun" pitchFamily="2" charset="-122"/>
                    <a:ea typeface="SimSun" pitchFamily="2" charset="-122"/>
                  </a:endParaRPr>
                </a:p>
              </p:txBody>
            </p:sp>
            <p:sp>
              <p:nvSpPr>
                <p:cNvPr id="70677" name="Line 23"/>
                <p:cNvSpPr>
                  <a:spLocks noChangeShapeType="1"/>
                </p:cNvSpPr>
                <p:nvPr/>
              </p:nvSpPr>
              <p:spPr bwMode="auto">
                <a:xfrm>
                  <a:off x="960" y="618"/>
                  <a:ext cx="409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TW" altLang="en-US" b="1">
                    <a:latin typeface="+mj-ea"/>
                    <a:ea typeface="+mj-ea"/>
                  </a:endParaRPr>
                </a:p>
              </p:txBody>
            </p:sp>
            <p:sp>
              <p:nvSpPr>
                <p:cNvPr id="70678" name="Line 24"/>
                <p:cNvSpPr>
                  <a:spLocks noChangeShapeType="1"/>
                </p:cNvSpPr>
                <p:nvPr/>
              </p:nvSpPr>
              <p:spPr bwMode="auto">
                <a:xfrm>
                  <a:off x="960" y="1059"/>
                  <a:ext cx="40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TW" altLang="en-US" b="1">
                    <a:latin typeface="+mj-ea"/>
                    <a:ea typeface="+mj-ea"/>
                  </a:endParaRPr>
                </a:p>
              </p:txBody>
            </p:sp>
            <p:sp>
              <p:nvSpPr>
                <p:cNvPr id="70679" name="Line 25"/>
                <p:cNvSpPr>
                  <a:spLocks noChangeShapeType="1"/>
                </p:cNvSpPr>
                <p:nvPr/>
              </p:nvSpPr>
              <p:spPr bwMode="auto">
                <a:xfrm>
                  <a:off x="960" y="2240"/>
                  <a:ext cx="409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TW" altLang="en-US" b="1">
                    <a:latin typeface="+mj-ea"/>
                    <a:ea typeface="+mj-ea"/>
                  </a:endParaRPr>
                </a:p>
              </p:txBody>
            </p:sp>
            <p:sp>
              <p:nvSpPr>
                <p:cNvPr id="70680" name="Line 26"/>
                <p:cNvSpPr>
                  <a:spLocks noChangeShapeType="1"/>
                </p:cNvSpPr>
                <p:nvPr/>
              </p:nvSpPr>
              <p:spPr bwMode="auto">
                <a:xfrm>
                  <a:off x="960" y="618"/>
                  <a:ext cx="0" cy="1622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TW" altLang="en-US" b="1">
                    <a:latin typeface="+mj-ea"/>
                    <a:ea typeface="+mj-ea"/>
                  </a:endParaRPr>
                </a:p>
              </p:txBody>
            </p:sp>
            <p:sp>
              <p:nvSpPr>
                <p:cNvPr id="70681" name="Line 27"/>
                <p:cNvSpPr>
                  <a:spLocks noChangeShapeType="1"/>
                </p:cNvSpPr>
                <p:nvPr/>
              </p:nvSpPr>
              <p:spPr bwMode="auto">
                <a:xfrm>
                  <a:off x="3105" y="618"/>
                  <a:ext cx="0" cy="162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TW" altLang="en-US" b="1">
                    <a:latin typeface="+mj-ea"/>
                    <a:ea typeface="+mj-ea"/>
                  </a:endParaRPr>
                </a:p>
              </p:txBody>
            </p:sp>
            <p:sp>
              <p:nvSpPr>
                <p:cNvPr id="70682" name="Line 28"/>
                <p:cNvSpPr>
                  <a:spLocks noChangeShapeType="1"/>
                </p:cNvSpPr>
                <p:nvPr/>
              </p:nvSpPr>
              <p:spPr bwMode="auto">
                <a:xfrm>
                  <a:off x="5052" y="618"/>
                  <a:ext cx="0" cy="1622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TW" altLang="en-US" b="1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663581" name="Text Box 29"/>
              <p:cNvSpPr txBox="1">
                <a:spLocks noChangeArrowheads="1"/>
              </p:cNvSpPr>
              <p:nvPr/>
            </p:nvSpPr>
            <p:spPr bwMode="auto">
              <a:xfrm>
                <a:off x="1175" y="664"/>
                <a:ext cx="215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kumimoji="0" lang="zh-TW" altLang="en-US" sz="32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ea"/>
                    <a:ea typeface="+mj-ea"/>
                  </a:rPr>
                  <a:t>＜學會學習＞</a:t>
                </a:r>
              </a:p>
            </p:txBody>
          </p:sp>
          <p:sp>
            <p:nvSpPr>
              <p:cNvPr id="663582" name="Text Box 30"/>
              <p:cNvSpPr txBox="1">
                <a:spLocks noChangeArrowheads="1"/>
              </p:cNvSpPr>
              <p:nvPr/>
            </p:nvSpPr>
            <p:spPr bwMode="auto">
              <a:xfrm>
                <a:off x="2971" y="664"/>
                <a:ext cx="211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  <a:defRPr/>
                </a:pPr>
                <a:r>
                  <a:rPr kumimoji="0" lang="zh-TW" altLang="en-US" sz="32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ea"/>
                    <a:ea typeface="+mj-ea"/>
                  </a:rPr>
                  <a:t>＜學會做人＞</a:t>
                </a:r>
                <a:endParaRPr kumimoji="0" lang="zh-TW" altLang="en-US" sz="32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63583" name="Text Box 31"/>
            <p:cNvSpPr txBox="1">
              <a:spLocks noChangeArrowheads="1"/>
            </p:cNvSpPr>
            <p:nvPr/>
          </p:nvSpPr>
          <p:spPr bwMode="auto">
            <a:xfrm>
              <a:off x="884" y="1298"/>
              <a:ext cx="2268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新細明體" panose="02020500000000000000" pitchFamily="18" charset="-120"/>
                </a:rPr>
                <a:t>專題研習技巧訓練</a:t>
              </a:r>
            </a:p>
            <a:p>
              <a:pPr algn="ctr" eaLnBrk="1" hangingPunct="1">
                <a:lnSpc>
                  <a:spcPct val="50000"/>
                </a:lnSpc>
                <a:defRPr/>
              </a:pPr>
              <a:endParaRPr kumimoji="0" lang="zh-TW" altLang="en-US" sz="2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endParaRPr>
            </a:p>
            <a:p>
              <a:pPr algn="ctr" eaLnBrk="1" hangingPunct="1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新細明體" panose="02020500000000000000" pitchFamily="18" charset="-120"/>
                </a:rPr>
                <a:t>閱讀策略技巧訓練</a:t>
              </a:r>
            </a:p>
            <a:p>
              <a:pPr algn="ctr" eaLnBrk="1" hangingPunct="1">
                <a:lnSpc>
                  <a:spcPct val="50000"/>
                </a:lnSpc>
                <a:defRPr/>
              </a:pPr>
              <a:endParaRPr kumimoji="0" lang="zh-TW" altLang="en-US" sz="2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endParaRPr>
            </a:p>
            <a:p>
              <a:pPr algn="ctr" eaLnBrk="1" hangingPunct="1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新細明體" panose="02020500000000000000" pitchFamily="18" charset="-120"/>
                </a:rPr>
                <a:t>人際溝通技巧訓練</a:t>
              </a:r>
            </a:p>
            <a:p>
              <a:pPr algn="ctr" eaLnBrk="1" hangingPunct="1">
                <a:lnSpc>
                  <a:spcPct val="50000"/>
                </a:lnSpc>
                <a:defRPr/>
              </a:pPr>
              <a:endParaRPr kumimoji="0" lang="zh-TW" altLang="en-US" sz="2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endParaRPr>
            </a:p>
            <a:p>
              <a:pPr algn="ctr" eaLnBrk="1" hangingPunct="1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新細明體" panose="02020500000000000000" pitchFamily="18" charset="-120"/>
                </a:rPr>
                <a:t>全方位動腦</a:t>
              </a:r>
            </a:p>
          </p:txBody>
        </p:sp>
        <p:sp>
          <p:nvSpPr>
            <p:cNvPr id="663584" name="Text Box 32"/>
            <p:cNvSpPr txBox="1">
              <a:spLocks noChangeArrowheads="1"/>
            </p:cNvSpPr>
            <p:nvPr/>
          </p:nvSpPr>
          <p:spPr bwMode="auto">
            <a:xfrm>
              <a:off x="2880" y="1298"/>
              <a:ext cx="2496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ea"/>
                  <a:ea typeface="+mj-ea"/>
                </a:rPr>
                <a:t>班際活動、綠田園、</a:t>
              </a:r>
            </a:p>
            <a:p>
              <a:pPr algn="ctr">
                <a:lnSpc>
                  <a:spcPct val="50000"/>
                </a:lnSpc>
                <a:defRPr/>
              </a:pPr>
              <a:endParaRPr kumimoji="0" lang="zh-TW" altLang="en-US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ea"/>
                  <a:ea typeface="+mj-ea"/>
                </a:rPr>
                <a:t>音樂藝術欣賞、</a:t>
              </a:r>
            </a:p>
            <a:p>
              <a:pPr algn="ctr">
                <a:lnSpc>
                  <a:spcPct val="50000"/>
                </a:lnSpc>
                <a:defRPr/>
              </a:pPr>
              <a:endParaRPr kumimoji="0" lang="zh-TW" altLang="en-US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ea"/>
                  <a:ea typeface="+mj-ea"/>
                </a:rPr>
                <a:t>團體協作、</a:t>
              </a:r>
            </a:p>
            <a:p>
              <a:pPr algn="ctr">
                <a:lnSpc>
                  <a:spcPct val="50000"/>
                </a:lnSpc>
                <a:defRPr/>
              </a:pPr>
              <a:endParaRPr kumimoji="0" lang="zh-TW" altLang="en-US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endParaRPr>
            </a:p>
            <a:p>
              <a:pPr algn="ctr">
                <a:lnSpc>
                  <a:spcPct val="50000"/>
                </a:lnSpc>
                <a:defRPr/>
              </a:pPr>
              <a:r>
                <a:rPr kumimoji="0" lang="zh-TW" altLang="en-US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ea"/>
                  <a:ea typeface="+mj-ea"/>
                </a:rPr>
                <a:t>品德、操行講座</a:t>
              </a:r>
              <a:r>
                <a:rPr kumimoji="0" lang="zh-TW" altLang="en-US" sz="2400" b="1">
                  <a:solidFill>
                    <a:srgbClr val="660066"/>
                  </a:solidFill>
                  <a:latin typeface="+mj-ea"/>
                  <a:ea typeface="+mj-ea"/>
                </a:rPr>
                <a:t> </a:t>
              </a:r>
            </a:p>
          </p:txBody>
        </p:sp>
      </p:grpSp>
      <p:grpSp>
        <p:nvGrpSpPr>
          <p:cNvPr id="119813" name="群組 6"/>
          <p:cNvGrpSpPr>
            <a:grpSpLocks/>
          </p:cNvGrpSpPr>
          <p:nvPr/>
        </p:nvGrpSpPr>
        <p:grpSpPr bwMode="auto">
          <a:xfrm>
            <a:off x="0" y="-26988"/>
            <a:ext cx="9175750" cy="1638301"/>
            <a:chOff x="0" y="0"/>
            <a:chExt cx="9175750" cy="1637745"/>
          </a:xfrm>
        </p:grpSpPr>
        <p:grpSp>
          <p:nvGrpSpPr>
            <p:cNvPr id="119814" name="群組 14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35" name="AutoShape 10"/>
              <p:cNvSpPr>
                <a:spLocks noChangeArrowheads="1"/>
              </p:cNvSpPr>
              <p:nvPr/>
            </p:nvSpPr>
            <p:spPr bwMode="auto">
              <a:xfrm>
                <a:off x="0" y="-9"/>
                <a:ext cx="9175750" cy="1267982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zh-TW" sz="4800" b="1" dirty="0">
                    <a:solidFill>
                      <a:srgbClr val="0000FF"/>
                    </a:solidFill>
                    <a:latin typeface="Arial" pitchFamily="34" charset="0"/>
                    <a:ea typeface="新細明體" pitchFamily="18" charset="-120"/>
                  </a:rPr>
                  <a:t>校本課程的推行</a:t>
                </a:r>
                <a:endParaRPr lang="zh-TW" altLang="en-US" sz="4800" b="1" dirty="0">
                  <a:solidFill>
                    <a:srgbClr val="0000FF"/>
                  </a:solidFill>
                  <a:latin typeface="+mj-ea"/>
                  <a:ea typeface="新細明體" pitchFamily="18" charset="-120"/>
                </a:endParaRPr>
              </a:p>
            </p:txBody>
          </p:sp>
          <p:pic>
            <p:nvPicPr>
              <p:cNvPr id="119817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8231188" y="1267983"/>
              <a:ext cx="877887" cy="3697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ea typeface="新細明體" pitchFamily="18" charset="-120"/>
                </a:rPr>
                <a:t>學與教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ChangeArrowheads="1"/>
          </p:cNvSpPr>
          <p:nvPr/>
        </p:nvSpPr>
        <p:spPr bwMode="auto">
          <a:xfrm>
            <a:off x="395288" y="1196975"/>
            <a:ext cx="81375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推動關鍵項目的發展</a:t>
            </a:r>
            <a:r>
              <a:rPr lang="en-US" altLang="zh-TW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---</a:t>
            </a:r>
            <a:r>
              <a:rPr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專題研習</a:t>
            </a:r>
          </a:p>
          <a:p>
            <a:pPr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本校建立一套校本專題研習教學模式，配合學生不同學習階段及培養各項共通能力。</a:t>
            </a:r>
          </a:p>
        </p:txBody>
      </p:sp>
      <p:pic>
        <p:nvPicPr>
          <p:cNvPr id="121858" name="Picture 17" descr="圖片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06700"/>
            <a:ext cx="20732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18" descr="DSCN21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084763"/>
            <a:ext cx="22225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19" descr="DSCN21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4652963"/>
            <a:ext cx="2286000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0" name="Text Box 20"/>
          <p:cNvSpPr txBox="1">
            <a:spLocks noChangeArrowheads="1"/>
          </p:cNvSpPr>
          <p:nvPr/>
        </p:nvSpPr>
        <p:spPr bwMode="auto">
          <a:xfrm>
            <a:off x="990600" y="2501900"/>
            <a:ext cx="3505200" cy="457200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利用腦力激盪建構腦圖</a:t>
            </a:r>
          </a:p>
        </p:txBody>
      </p:sp>
      <p:sp>
        <p:nvSpPr>
          <p:cNvPr id="634901" name="Text Box 21"/>
          <p:cNvSpPr txBox="1">
            <a:spLocks noChangeArrowheads="1"/>
          </p:cNvSpPr>
          <p:nvPr/>
        </p:nvSpPr>
        <p:spPr bwMode="auto">
          <a:xfrm>
            <a:off x="5003800" y="4581525"/>
            <a:ext cx="2057400" cy="457200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學習篩選資料</a:t>
            </a:r>
          </a:p>
        </p:txBody>
      </p:sp>
      <p:pic>
        <p:nvPicPr>
          <p:cNvPr id="121863" name="Picture 22" descr="DSCN21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5016500"/>
            <a:ext cx="23034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Picture 23" descr="DSCN209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5157788"/>
            <a:ext cx="21463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Picture 24" descr="DSCN2106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/>
          <a:stretch>
            <a:fillRect/>
          </a:stretch>
        </p:blipFill>
        <p:spPr bwMode="auto">
          <a:xfrm>
            <a:off x="4724400" y="256698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Picture 25" descr="DSCN2116"/>
          <p:cNvPicPr>
            <a:picLocks noChangeAspect="1" noChangeArrowheads="1"/>
          </p:cNvPicPr>
          <p:nvPr/>
        </p:nvPicPr>
        <p:blipFill>
          <a:blip r:embed="rId9">
            <a:lum bright="20000"/>
          </a:blip>
          <a:srcRect/>
          <a:stretch>
            <a:fillRect/>
          </a:stretch>
        </p:blipFill>
        <p:spPr bwMode="auto">
          <a:xfrm>
            <a:off x="6629400" y="220503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Picture 26" descr="DSCN204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3006725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7" name="Text Box 27"/>
          <p:cNvSpPr txBox="1">
            <a:spLocks noChangeArrowheads="1"/>
          </p:cNvSpPr>
          <p:nvPr/>
        </p:nvSpPr>
        <p:spPr bwMode="auto">
          <a:xfrm>
            <a:off x="5105400" y="2205038"/>
            <a:ext cx="3048000" cy="457200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訓練學生的協作能力</a:t>
            </a:r>
          </a:p>
        </p:txBody>
      </p:sp>
      <p:sp>
        <p:nvSpPr>
          <p:cNvPr id="634908" name="Text Box 28"/>
          <p:cNvSpPr txBox="1">
            <a:spLocks noChangeArrowheads="1"/>
          </p:cNvSpPr>
          <p:nvPr/>
        </p:nvSpPr>
        <p:spPr bwMode="auto">
          <a:xfrm>
            <a:off x="1371600" y="4711700"/>
            <a:ext cx="3200400" cy="457200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利用六何法設定問題</a:t>
            </a:r>
          </a:p>
        </p:txBody>
      </p:sp>
      <p:grpSp>
        <p:nvGrpSpPr>
          <p:cNvPr id="121870" name="群組 6"/>
          <p:cNvGrpSpPr>
            <a:grpSpLocks/>
          </p:cNvGrpSpPr>
          <p:nvPr/>
        </p:nvGrpSpPr>
        <p:grpSpPr bwMode="auto">
          <a:xfrm>
            <a:off x="0" y="-26988"/>
            <a:ext cx="9175750" cy="1638301"/>
            <a:chOff x="0" y="0"/>
            <a:chExt cx="9175750" cy="1637745"/>
          </a:xfrm>
        </p:grpSpPr>
        <p:grpSp>
          <p:nvGrpSpPr>
            <p:cNvPr id="121871" name="群組 14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23" name="AutoShape 10"/>
              <p:cNvSpPr>
                <a:spLocks noChangeArrowheads="1"/>
              </p:cNvSpPr>
              <p:nvPr/>
            </p:nvSpPr>
            <p:spPr bwMode="auto">
              <a:xfrm>
                <a:off x="0" y="-9"/>
                <a:ext cx="9175750" cy="1267982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4800" b="1" dirty="0">
                    <a:solidFill>
                      <a:srgbClr val="0000FF"/>
                    </a:solidFill>
                    <a:latin typeface="+mj-ea"/>
                    <a:ea typeface="新細明體" pitchFamily="18" charset="-120"/>
                  </a:rPr>
                  <a:t> 課程組織與實施</a:t>
                </a:r>
              </a:p>
            </p:txBody>
          </p:sp>
          <p:pic>
            <p:nvPicPr>
              <p:cNvPr id="121874" name="Picture 11" descr="team1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8231188" y="1267983"/>
              <a:ext cx="877887" cy="3697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ea typeface="新細明體" pitchFamily="18" charset="-120"/>
                </a:rPr>
                <a:t>學與教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9"/>
          <p:cNvSpPr>
            <a:spLocks noChangeArrowheads="1"/>
          </p:cNvSpPr>
          <p:nvPr/>
        </p:nvSpPr>
        <p:spPr bwMode="auto">
          <a:xfrm>
            <a:off x="0" y="304800"/>
            <a:ext cx="9144000" cy="1219200"/>
          </a:xfrm>
          <a:prstGeom prst="rect">
            <a:avLst/>
          </a:prstGeom>
          <a:solidFill>
            <a:srgbClr val="66FFFF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23906" name="Picture 3" descr="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00713">
            <a:off x="436377" y="2300033"/>
            <a:ext cx="2217738" cy="1570037"/>
          </a:xfrm>
          <a:prstGeom prst="rect">
            <a:avLst/>
          </a:prstGeom>
          <a:noFill/>
          <a:ln w="25400">
            <a:solidFill>
              <a:srgbClr val="9900FF"/>
            </a:solidFill>
            <a:miter lim="800000"/>
            <a:headEnd/>
            <a:tailEnd/>
          </a:ln>
        </p:spPr>
      </p:pic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304800" y="1905000"/>
            <a:ext cx="121920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課程統整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304800" y="304800"/>
            <a:ext cx="75438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2952750" algn="l"/>
              </a:tabLst>
              <a:defRPr/>
            </a:pPr>
            <a:r>
              <a:rPr lang="zh-TW" altLang="en-US" sz="5000" b="1" dirty="0">
                <a:solidFill>
                  <a:srgbClr val="0000FF"/>
                </a:solidFill>
                <a:latin typeface="+mj-ea"/>
                <a:ea typeface="+mj-ea"/>
              </a:rPr>
              <a:t>校本自編課程</a:t>
            </a:r>
          </a:p>
          <a:p>
            <a:pPr>
              <a:tabLst>
                <a:tab pos="2952750" algn="l"/>
              </a:tabLst>
              <a:defRPr/>
            </a:pPr>
            <a:r>
              <a:rPr lang="zh-TW" altLang="en-US" sz="2400" dirty="0">
                <a:ea typeface="標楷體" pitchFamily="65" charset="-120"/>
              </a:rPr>
              <a:t>老師自編的校本課程，切合學生的需要</a:t>
            </a:r>
          </a:p>
        </p:txBody>
      </p:sp>
      <p:pic>
        <p:nvPicPr>
          <p:cNvPr id="123909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7695">
            <a:off x="6059488" y="4591050"/>
            <a:ext cx="1439862" cy="2039938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23910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27939">
            <a:off x="4581525" y="4592638"/>
            <a:ext cx="1390650" cy="1970087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23911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41987">
            <a:off x="7615238" y="4664075"/>
            <a:ext cx="1336675" cy="189230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23912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02361">
            <a:off x="3149600" y="4600575"/>
            <a:ext cx="1270000" cy="18002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23913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31759">
            <a:off x="1617663" y="4776788"/>
            <a:ext cx="1411287" cy="200025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23914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32941">
            <a:off x="107950" y="4540250"/>
            <a:ext cx="1416050" cy="2014538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23915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833" y="1853690"/>
            <a:ext cx="2514600" cy="17811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3916" name="Picture 2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962341">
            <a:off x="5800105" y="1791065"/>
            <a:ext cx="1538288" cy="21796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1981200" y="4343400"/>
            <a:ext cx="137160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濃縮課程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277735" y="3356992"/>
            <a:ext cx="99060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論述題</a:t>
            </a:r>
          </a:p>
        </p:txBody>
      </p:sp>
      <p:pic>
        <p:nvPicPr>
          <p:cNvPr id="123919" name="Picture 11" descr="team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360363"/>
            <a:ext cx="36671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9"/>
          <p:cNvSpPr>
            <a:spLocks noChangeArrowheads="1"/>
          </p:cNvSpPr>
          <p:nvPr/>
        </p:nvSpPr>
        <p:spPr bwMode="auto">
          <a:xfrm>
            <a:off x="0" y="304800"/>
            <a:ext cx="9144000" cy="1219200"/>
          </a:xfrm>
          <a:prstGeom prst="rect">
            <a:avLst/>
          </a:prstGeom>
          <a:solidFill>
            <a:srgbClr val="66FFFF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304800" y="304800"/>
            <a:ext cx="75438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2952750" algn="l"/>
              </a:tabLst>
              <a:defRPr/>
            </a:pPr>
            <a:r>
              <a:rPr lang="zh-TW" altLang="en-US" sz="5000" b="1" dirty="0">
                <a:solidFill>
                  <a:srgbClr val="0000FF"/>
                </a:solidFill>
                <a:latin typeface="+mj-ea"/>
                <a:ea typeface="+mj-ea"/>
              </a:rPr>
              <a:t>校本自編課程</a:t>
            </a:r>
          </a:p>
          <a:p>
            <a:pPr>
              <a:tabLst>
                <a:tab pos="2952750" algn="l"/>
              </a:tabLst>
              <a:defRPr/>
            </a:pPr>
            <a:r>
              <a:rPr lang="zh-TW" altLang="en-US" sz="2400" dirty="0" smtClean="0">
                <a:ea typeface="標楷體" pitchFamily="65" charset="-120"/>
              </a:rPr>
              <a:t>老師引入校外資源，創設校</a:t>
            </a:r>
            <a:r>
              <a:rPr lang="zh-TW" altLang="en-US" sz="2400" dirty="0">
                <a:ea typeface="標楷體" pitchFamily="65" charset="-120"/>
              </a:rPr>
              <a:t>本</a:t>
            </a:r>
            <a:r>
              <a:rPr lang="zh-TW" altLang="en-US" sz="2400" dirty="0" smtClean="0">
                <a:ea typeface="標楷體" pitchFamily="65" charset="-120"/>
              </a:rPr>
              <a:t>課程</a:t>
            </a:r>
            <a:endParaRPr lang="zh-TW" altLang="en-US" sz="2400" dirty="0">
              <a:ea typeface="標楷體" pitchFamily="65" charset="-120"/>
            </a:endParaRPr>
          </a:p>
        </p:txBody>
      </p:sp>
      <p:pic>
        <p:nvPicPr>
          <p:cNvPr id="123919" name="Picture 11" descr="tea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360363"/>
            <a:ext cx="36671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20" name="圖片 1"/>
          <p:cNvPicPr>
            <a:picLocks noChangeAspect="1"/>
          </p:cNvPicPr>
          <p:nvPr/>
        </p:nvPicPr>
        <p:blipFill>
          <a:blip r:embed="rId4"/>
          <a:srcRect l="3333" t="16266" r="15604" b="30881"/>
          <a:stretch>
            <a:fillRect/>
          </a:stretch>
        </p:blipFill>
        <p:spPr bwMode="auto">
          <a:xfrm>
            <a:off x="297917" y="1756569"/>
            <a:ext cx="30734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619672" y="3259931"/>
            <a:ext cx="1674912" cy="11695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數學科</a:t>
            </a:r>
            <a:endParaRPr lang="en-US" altLang="zh-TW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專題及解難校</a:t>
            </a:r>
            <a:r>
              <a:rPr lang="zh-TW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本課程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974308"/>
              </p:ext>
            </p:extLst>
          </p:nvPr>
        </p:nvGraphicFramePr>
        <p:xfrm>
          <a:off x="4067943" y="3789040"/>
          <a:ext cx="465090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904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一年級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LEGO WE DO 2.0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二年級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LECO WE DO 2.0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三年級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MBOT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四年級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MIRCOBIT  </a:t>
                      </a:r>
                      <a:r>
                        <a:rPr lang="zh-TW" altLang="en-US" dirty="0" smtClean="0"/>
                        <a:t>及 編程課程</a:t>
                      </a:r>
                      <a:endParaRPr lang="zh-HK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五年級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MIRCOBIT  </a:t>
                      </a:r>
                      <a:r>
                        <a:rPr kumimoji="0" lang="zh-TW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及 編程課程</a:t>
                      </a:r>
                      <a:endParaRPr kumimoji="0" lang="zh-HK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六年級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MIRCOBIT</a:t>
                      </a:r>
                      <a:r>
                        <a:rPr kumimoji="0" lang="zh-TW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及 編程課程</a:t>
                      </a:r>
                      <a:endParaRPr kumimoji="0" lang="zh-HK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110336" y="2829044"/>
            <a:ext cx="4608512" cy="86177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電腦科</a:t>
            </a:r>
            <a:endParaRPr lang="en-US" altLang="zh-TW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將創意、解難、邏輯思維加入核心課程</a:t>
            </a:r>
            <a:endParaRPr lang="zh-TW" alt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91" y="1988840"/>
            <a:ext cx="2641001" cy="777628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97916" y="5280096"/>
            <a:ext cx="3409987" cy="707886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2016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年獲教育局邀請拍攝 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STEM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教學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,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供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全港教師參考</a:t>
            </a:r>
            <a:endParaRPr lang="en-US" altLang="zh-TW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30343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1638300"/>
            <a:ext cx="7820025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016125" y="2060575"/>
            <a:ext cx="5327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9999"/>
            </a:outerShdw>
          </a:effec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TW" altLang="en-US" sz="9600" kern="0" dirty="0" smtClean="0">
                <a:solidFill>
                  <a:srgbClr val="BBE0E3">
                    <a:lumMod val="25000"/>
                  </a:srgbClr>
                </a:solidFill>
                <a:latin typeface="標楷體" pitchFamily="65" charset="-120"/>
                <a:ea typeface="標楷體" pitchFamily="65" charset="-120"/>
              </a:rPr>
              <a:t>全面優質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87363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11188" y="828675"/>
            <a:ext cx="835025" cy="900113"/>
          </a:xfr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"/>
          <p:cNvSpPr txBox="1">
            <a:spLocks noChangeArrowheads="1"/>
          </p:cNvSpPr>
          <p:nvPr/>
        </p:nvSpPr>
        <p:spPr bwMode="auto">
          <a:xfrm>
            <a:off x="2339975" y="213360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098" name="Rectangle 3"/>
          <p:cNvSpPr>
            <a:spLocks noChangeArrowheads="1"/>
          </p:cNvSpPr>
          <p:nvPr/>
        </p:nvSpPr>
        <p:spPr bwMode="auto">
          <a:xfrm>
            <a:off x="0" y="1268413"/>
            <a:ext cx="6048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12800" lvl="2" indent="-454025">
              <a:buFontTx/>
              <a:buBlip>
                <a:blip r:embed="rId3"/>
              </a:buBlip>
            </a:pPr>
            <a:r>
              <a:rPr lang="zh-TW" altLang="en-US" sz="3200" b="1">
                <a:solidFill>
                  <a:srgbClr val="333399"/>
                </a:solidFill>
                <a:latin typeface="新細明體" charset="-120"/>
              </a:rPr>
              <a:t>配合照顧差異</a:t>
            </a:r>
            <a:r>
              <a:rPr lang="en-US" altLang="zh-TW" sz="3200" b="1">
                <a:solidFill>
                  <a:srgbClr val="333399"/>
                </a:solidFill>
                <a:latin typeface="新細明體" charset="-120"/>
              </a:rPr>
              <a:t>, </a:t>
            </a:r>
            <a:r>
              <a:rPr lang="zh-TW" altLang="en-US" sz="3200" b="1">
                <a:solidFill>
                  <a:srgbClr val="333399"/>
                </a:solidFill>
                <a:latin typeface="新細明體" charset="-120"/>
              </a:rPr>
              <a:t>引入合作學習</a:t>
            </a:r>
          </a:p>
        </p:txBody>
      </p:sp>
      <p:grpSp>
        <p:nvGrpSpPr>
          <p:cNvPr id="132099" name="Group 8"/>
          <p:cNvGrpSpPr>
            <a:grpSpLocks/>
          </p:cNvGrpSpPr>
          <p:nvPr/>
        </p:nvGrpSpPr>
        <p:grpSpPr bwMode="auto">
          <a:xfrm>
            <a:off x="0" y="-26988"/>
            <a:ext cx="9175750" cy="1293813"/>
            <a:chOff x="0" y="-17"/>
            <a:chExt cx="5760" cy="815"/>
          </a:xfrm>
        </p:grpSpPr>
        <p:grpSp>
          <p:nvGrpSpPr>
            <p:cNvPr id="132104" name="Group 9"/>
            <p:cNvGrpSpPr>
              <a:grpSpLocks/>
            </p:cNvGrpSpPr>
            <p:nvPr/>
          </p:nvGrpSpPr>
          <p:grpSpPr bwMode="auto">
            <a:xfrm>
              <a:off x="0" y="-17"/>
              <a:ext cx="5760" cy="815"/>
              <a:chOff x="0" y="-16"/>
              <a:chExt cx="5760" cy="815"/>
            </a:xfrm>
          </p:grpSpPr>
          <p:sp>
            <p:nvSpPr>
              <p:cNvPr id="132106" name="AutoShap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799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zh-TW" altLang="en-US" sz="4800" b="1">
                    <a:solidFill>
                      <a:srgbClr val="0033CC"/>
                    </a:solidFill>
                    <a:latin typeface="新細明體" charset="-120"/>
                  </a:rPr>
                  <a:t>持續教師專業發展</a:t>
                </a:r>
              </a:p>
            </p:txBody>
          </p:sp>
          <p:pic>
            <p:nvPicPr>
              <p:cNvPr id="132107" name="Picture 11" descr="team1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98" y="-16"/>
                <a:ext cx="2562" cy="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2105" name="Line 12"/>
            <p:cNvSpPr>
              <a:spLocks noChangeShapeType="1"/>
            </p:cNvSpPr>
            <p:nvPr/>
          </p:nvSpPr>
          <p:spPr bwMode="auto">
            <a:xfrm>
              <a:off x="0" y="798"/>
              <a:ext cx="5760" cy="0"/>
            </a:xfrm>
            <a:prstGeom prst="line">
              <a:avLst/>
            </a:prstGeom>
            <a:noFill/>
            <a:ln w="28575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2100" name="Rectangle 4"/>
          <p:cNvSpPr txBox="1">
            <a:spLocks noChangeArrowheads="1"/>
          </p:cNvSpPr>
          <p:nvPr/>
        </p:nvSpPr>
        <p:spPr bwMode="auto">
          <a:xfrm>
            <a:off x="395288" y="4941888"/>
            <a:ext cx="8748712" cy="16557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65150">
              <a:buClr>
                <a:srgbClr val="000000"/>
              </a:buClr>
              <a:buFontTx/>
              <a:buChar char="•"/>
            </a:pPr>
            <a:r>
              <a:rPr lang="zh-TW" altLang="en-US" sz="2400" b="1">
                <a:solidFill>
                  <a:srgbClr val="0000FF"/>
                </a:solidFill>
                <a:latin typeface="新細明體" charset="-120"/>
              </a:rPr>
              <a:t>編擬合作學習教師指引及增設校本物資</a:t>
            </a:r>
          </a:p>
          <a:p>
            <a:pPr defTabSz="565150">
              <a:buClr>
                <a:srgbClr val="000000"/>
              </a:buClr>
              <a:buFontTx/>
              <a:buChar char="•"/>
            </a:pPr>
            <a:r>
              <a:rPr lang="zh-TW" altLang="en-US" sz="2400" b="1">
                <a:solidFill>
                  <a:srgbClr val="0000FF"/>
                </a:solidFill>
                <a:latin typeface="新細明體" charset="-120"/>
              </a:rPr>
              <a:t>全體老師集體備課會</a:t>
            </a:r>
            <a:r>
              <a:rPr lang="en-US" altLang="zh-TW" sz="2400" b="1">
                <a:solidFill>
                  <a:srgbClr val="0000FF"/>
                </a:solidFill>
                <a:latin typeface="新細明體" charset="-120"/>
              </a:rPr>
              <a:t>,</a:t>
            </a:r>
            <a:r>
              <a:rPr lang="zh-TW" altLang="en-US" sz="2400" b="1">
                <a:solidFill>
                  <a:srgbClr val="0000FF"/>
                </a:solidFill>
                <a:latin typeface="新細明體" charset="-120"/>
              </a:rPr>
              <a:t>特定合作學習觀課表及指定觀課活動</a:t>
            </a:r>
          </a:p>
          <a:p>
            <a:pPr defTabSz="565150">
              <a:buClr>
                <a:srgbClr val="000000"/>
              </a:buClr>
              <a:buFontTx/>
              <a:buChar char="•"/>
            </a:pPr>
            <a:r>
              <a:rPr lang="zh-TW" altLang="en-US" sz="2400" b="1">
                <a:solidFill>
                  <a:srgbClr val="0000FF"/>
                </a:solidFill>
                <a:latin typeface="新細明體" charset="-120"/>
              </a:rPr>
              <a:t>觀課周</a:t>
            </a:r>
            <a:r>
              <a:rPr lang="zh-TW" altLang="en-US" sz="2000" b="1">
                <a:solidFill>
                  <a:srgbClr val="0000FF"/>
                </a:solidFill>
                <a:latin typeface="新細明體" charset="-120"/>
              </a:rPr>
              <a:t> </a:t>
            </a:r>
            <a:r>
              <a:rPr lang="zh-TW" altLang="en-US" sz="2400" b="1">
                <a:solidFill>
                  <a:srgbClr val="0000FF"/>
                </a:solidFill>
                <a:latin typeface="新細明體" charset="-120"/>
              </a:rPr>
              <a:t>全體教師檢討會及科目分享會</a:t>
            </a:r>
          </a:p>
          <a:p>
            <a:pPr defTabSz="565150">
              <a:buClr>
                <a:srgbClr val="000000"/>
              </a:buClr>
              <a:buFontTx/>
              <a:buChar char="•"/>
            </a:pPr>
            <a:endParaRPr lang="zh-TW" altLang="en-US" sz="2400" b="1">
              <a:solidFill>
                <a:srgbClr val="0000FF"/>
              </a:solidFill>
              <a:latin typeface="新細明體" charset="-120"/>
            </a:endParaRPr>
          </a:p>
        </p:txBody>
      </p:sp>
      <p:pic>
        <p:nvPicPr>
          <p:cNvPr id="132101" name="Picture 11" descr="IMG_99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989138"/>
            <a:ext cx="51323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2" name="Rectangle 8"/>
          <p:cNvSpPr>
            <a:spLocks noChangeArrowheads="1"/>
          </p:cNvSpPr>
          <p:nvPr/>
        </p:nvSpPr>
        <p:spPr bwMode="auto">
          <a:xfrm>
            <a:off x="6084888" y="3611314"/>
            <a:ext cx="2519362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 anchor="ctr">
            <a:spAutoFit/>
          </a:bodyPr>
          <a:lstStyle/>
          <a:p>
            <a:r>
              <a:rPr lang="en-US" altLang="zh-TW" sz="2400" b="1" dirty="0">
                <a:solidFill>
                  <a:srgbClr val="9933FF"/>
                </a:solidFill>
              </a:rPr>
              <a:t>(1)</a:t>
            </a:r>
            <a:r>
              <a:rPr lang="zh-TW" altLang="en-US" sz="2400" b="1" dirty="0">
                <a:solidFill>
                  <a:srgbClr val="9933FF"/>
                </a:solidFill>
              </a:rPr>
              <a:t>集體獲獎</a:t>
            </a:r>
            <a:endParaRPr lang="zh-TW" altLang="en-US" sz="2400" dirty="0">
              <a:solidFill>
                <a:srgbClr val="9933FF"/>
              </a:solidFill>
            </a:endParaRPr>
          </a:p>
          <a:p>
            <a:r>
              <a:rPr lang="en-US" altLang="zh-TW" sz="2400" b="1" dirty="0">
                <a:solidFill>
                  <a:srgbClr val="9933FF"/>
                </a:solidFill>
              </a:rPr>
              <a:t>(2)</a:t>
            </a:r>
            <a:r>
              <a:rPr lang="zh-TW" altLang="en-US" sz="2400" b="1" dirty="0">
                <a:solidFill>
                  <a:srgbClr val="9933FF"/>
                </a:solidFill>
              </a:rPr>
              <a:t>個人責任</a:t>
            </a:r>
            <a:endParaRPr lang="zh-TW" altLang="en-US" sz="2400" dirty="0">
              <a:solidFill>
                <a:srgbClr val="9933FF"/>
              </a:solidFill>
            </a:endParaRPr>
          </a:p>
          <a:p>
            <a:r>
              <a:rPr lang="en-US" altLang="zh-TW" sz="2400" b="1" dirty="0">
                <a:solidFill>
                  <a:srgbClr val="9933FF"/>
                </a:solidFill>
              </a:rPr>
              <a:t>(3)</a:t>
            </a:r>
            <a:r>
              <a:rPr lang="zh-TW" altLang="en-US" sz="2400" b="1" dirty="0">
                <a:solidFill>
                  <a:srgbClr val="9933FF"/>
                </a:solidFill>
              </a:rPr>
              <a:t>成功機會均等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05898" y="2960315"/>
            <a:ext cx="2881312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  <a:ea typeface="新細明體" pitchFamily="18" charset="-120"/>
              </a:rPr>
              <a:t>合作學習</a:t>
            </a:r>
            <a:r>
              <a:rPr lang="zh-TW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  <a:ea typeface="新細明體" pitchFamily="18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– </a:t>
            </a:r>
            <a:r>
              <a:rPr lang="zh-TW" altLang="en-US" sz="2000" b="1" dirty="0">
                <a:solidFill>
                  <a:srgbClr val="7030A0"/>
                </a:solidFill>
                <a:ea typeface="新細明體" pitchFamily="18" charset="-120"/>
              </a:rPr>
              <a:t>基本概念</a:t>
            </a:r>
          </a:p>
        </p:txBody>
      </p:sp>
      <p:pic>
        <p:nvPicPr>
          <p:cNvPr id="14" name="Picture 4" descr="F:\Photo\school\2009\DSCN44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525299"/>
            <a:ext cx="1965945" cy="134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81000"/>
            <a:ext cx="9144000" cy="914400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HK" altLang="en-US" dirty="0"/>
          </a:p>
        </p:txBody>
      </p:sp>
      <p:pic>
        <p:nvPicPr>
          <p:cNvPr id="2560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27275"/>
            <a:ext cx="2681288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576763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圖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3938" y="4576763"/>
            <a:ext cx="283845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875088" y="3917950"/>
            <a:ext cx="1625600" cy="4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tx1"/>
                </a:solidFill>
              </a:rPr>
              <a:t>網上訪問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16638" y="6284913"/>
            <a:ext cx="1625600" cy="42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tx1"/>
                </a:solidFill>
              </a:rPr>
              <a:t>校內追蹤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43250" y="6267450"/>
            <a:ext cx="2038350" cy="4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tx1"/>
                </a:solidFill>
              </a:rPr>
              <a:t>互動討論平台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pic>
        <p:nvPicPr>
          <p:cNvPr id="25612" name="圖片 5"/>
          <p:cNvPicPr>
            <a:picLocks noChangeAspect="1"/>
          </p:cNvPicPr>
          <p:nvPr/>
        </p:nvPicPr>
        <p:blipFill>
          <a:blip r:embed="rId6"/>
          <a:srcRect l="5309" t="-14" r="5827" b="13550"/>
          <a:stretch>
            <a:fillRect/>
          </a:stretch>
        </p:blipFill>
        <p:spPr bwMode="auto">
          <a:xfrm>
            <a:off x="5640388" y="2343150"/>
            <a:ext cx="314642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5640388" y="2327275"/>
            <a:ext cx="1625600" cy="4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tx1"/>
                </a:solidFill>
              </a:rPr>
              <a:t>科學實驗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  <p:pic>
        <p:nvPicPr>
          <p:cNvPr id="25615" name="圖片 14"/>
          <p:cNvPicPr>
            <a:picLocks noChangeAspect="1"/>
          </p:cNvPicPr>
          <p:nvPr/>
        </p:nvPicPr>
        <p:blipFill>
          <a:blip r:embed="rId7"/>
          <a:srcRect l="8241"/>
          <a:stretch>
            <a:fillRect/>
          </a:stretch>
        </p:blipFill>
        <p:spPr bwMode="auto">
          <a:xfrm>
            <a:off x="96838" y="2343150"/>
            <a:ext cx="249555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804863" y="3962400"/>
            <a:ext cx="1787525" cy="4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</a:rPr>
              <a:t>網上小測試</a:t>
            </a:r>
            <a:endParaRPr lang="zh-HK" altLang="en-US" sz="2000" b="1" dirty="0">
              <a:solidFill>
                <a:schemeClr val="tx1"/>
              </a:solidFill>
            </a:endParaRPr>
          </a:p>
        </p:txBody>
      </p:sp>
      <p:grpSp>
        <p:nvGrpSpPr>
          <p:cNvPr id="134156" name="Group 8"/>
          <p:cNvGrpSpPr>
            <a:grpSpLocks/>
          </p:cNvGrpSpPr>
          <p:nvPr/>
        </p:nvGrpSpPr>
        <p:grpSpPr bwMode="auto">
          <a:xfrm>
            <a:off x="0" y="-26988"/>
            <a:ext cx="9175750" cy="1293813"/>
            <a:chOff x="0" y="-17"/>
            <a:chExt cx="5760" cy="815"/>
          </a:xfrm>
        </p:grpSpPr>
        <p:grpSp>
          <p:nvGrpSpPr>
            <p:cNvPr id="134160" name="Group 9"/>
            <p:cNvGrpSpPr>
              <a:grpSpLocks/>
            </p:cNvGrpSpPr>
            <p:nvPr/>
          </p:nvGrpSpPr>
          <p:grpSpPr bwMode="auto">
            <a:xfrm>
              <a:off x="0" y="-17"/>
              <a:ext cx="5760" cy="815"/>
              <a:chOff x="0" y="-16"/>
              <a:chExt cx="5760" cy="815"/>
            </a:xfrm>
          </p:grpSpPr>
          <p:sp>
            <p:nvSpPr>
              <p:cNvPr id="134162" name="AutoShap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799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zh-TW" altLang="en-US" sz="4800" b="1">
                    <a:solidFill>
                      <a:srgbClr val="0033CC"/>
                    </a:solidFill>
                  </a:rPr>
                  <a:t>持續教師專業發展</a:t>
                </a:r>
              </a:p>
            </p:txBody>
          </p:sp>
          <p:pic>
            <p:nvPicPr>
              <p:cNvPr id="134163" name="Picture 11" descr="team1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98" y="-16"/>
                <a:ext cx="2562" cy="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4161" name="Line 12"/>
            <p:cNvSpPr>
              <a:spLocks noChangeShapeType="1"/>
            </p:cNvSpPr>
            <p:nvPr/>
          </p:nvSpPr>
          <p:spPr bwMode="auto">
            <a:xfrm>
              <a:off x="0" y="798"/>
              <a:ext cx="5760" cy="0"/>
            </a:xfrm>
            <a:prstGeom prst="line">
              <a:avLst/>
            </a:prstGeom>
            <a:noFill/>
            <a:ln w="28575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4157" name="Rectangle 3"/>
          <p:cNvSpPr>
            <a:spLocks noChangeArrowheads="1"/>
          </p:cNvSpPr>
          <p:nvPr/>
        </p:nvSpPr>
        <p:spPr bwMode="auto">
          <a:xfrm>
            <a:off x="0" y="1250057"/>
            <a:ext cx="74523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12800" lvl="2" indent="-454025">
              <a:buFontTx/>
              <a:buBlip>
                <a:blip r:embed="rId9"/>
              </a:buBlip>
            </a:pPr>
            <a:r>
              <a:rPr lang="zh-TW" altLang="en-US" sz="3200" b="1" dirty="0">
                <a:solidFill>
                  <a:srgbClr val="333399"/>
                </a:solidFill>
                <a:latin typeface="新細明體" charset="-120"/>
              </a:rPr>
              <a:t>配合照顧差異</a:t>
            </a:r>
            <a:r>
              <a:rPr lang="en-US" altLang="zh-TW" sz="3200" b="1" dirty="0">
                <a:solidFill>
                  <a:srgbClr val="333399"/>
                </a:solidFill>
                <a:latin typeface="新細明體" charset="-120"/>
              </a:rPr>
              <a:t>, </a:t>
            </a:r>
            <a:r>
              <a:rPr lang="zh-TW" altLang="en-US" sz="3200" b="1" dirty="0">
                <a:solidFill>
                  <a:srgbClr val="333399"/>
                </a:solidFill>
                <a:latin typeface="新細明體" charset="-120"/>
              </a:rPr>
              <a:t>引入資訊科技</a:t>
            </a:r>
            <a:r>
              <a:rPr lang="zh-TW" altLang="en-US" sz="3200" b="1" dirty="0" smtClean="0">
                <a:solidFill>
                  <a:srgbClr val="333399"/>
                </a:solidFill>
                <a:latin typeface="新細明體" charset="-120"/>
              </a:rPr>
              <a:t>學習</a:t>
            </a:r>
            <a:r>
              <a:rPr lang="en-US" altLang="zh-TW" sz="3200" b="1" dirty="0" smtClean="0">
                <a:solidFill>
                  <a:srgbClr val="333399"/>
                </a:solidFill>
                <a:latin typeface="新細明體" charset="-120"/>
              </a:rPr>
              <a:t>,</a:t>
            </a:r>
          </a:p>
          <a:p>
            <a:pPr marL="812800" lvl="2" indent="-454025">
              <a:buFontTx/>
              <a:buBlip>
                <a:blip r:embed="rId9"/>
              </a:buBlip>
            </a:pPr>
            <a:r>
              <a:rPr lang="zh-TW" altLang="en-US" sz="3200" b="1" dirty="0" smtClean="0">
                <a:solidFill>
                  <a:srgbClr val="333399"/>
                </a:solidFill>
                <a:latin typeface="新細明體" charset="-120"/>
              </a:rPr>
              <a:t>引入</a:t>
            </a:r>
            <a:r>
              <a:rPr lang="en-US" altLang="zh-TW" sz="3200" b="1" dirty="0" smtClean="0">
                <a:solidFill>
                  <a:srgbClr val="333399"/>
                </a:solidFill>
                <a:latin typeface="新細明體" charset="-120"/>
              </a:rPr>
              <a:t>Google Classroom </a:t>
            </a:r>
            <a:r>
              <a:rPr lang="zh-TW" altLang="en-US" sz="3200" b="1" dirty="0" smtClean="0">
                <a:solidFill>
                  <a:srgbClr val="333399"/>
                </a:solidFill>
                <a:latin typeface="新細明體" charset="-120"/>
              </a:rPr>
              <a:t>平台</a:t>
            </a:r>
            <a:endParaRPr lang="zh-TW" altLang="en-US" sz="3200" b="1" dirty="0">
              <a:solidFill>
                <a:srgbClr val="333399"/>
              </a:solidFill>
              <a:latin typeface="新細明體" charset="-120"/>
            </a:endParaRPr>
          </a:p>
        </p:txBody>
      </p:sp>
      <p:pic>
        <p:nvPicPr>
          <p:cNvPr id="134158" name="圖片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3813" y="4684713"/>
            <a:ext cx="2933701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1219200" y="6246813"/>
            <a:ext cx="1784350" cy="42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tx1"/>
                </a:solidFill>
              </a:rPr>
              <a:t>學與教平台</a:t>
            </a:r>
            <a:endParaRPr lang="zh-HK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2"/>
          <p:cNvSpPr txBox="1">
            <a:spLocks noChangeArrowheads="1"/>
          </p:cNvSpPr>
          <p:nvPr/>
        </p:nvSpPr>
        <p:spPr bwMode="auto">
          <a:xfrm>
            <a:off x="2339975" y="191770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 sz="2400">
              <a:latin typeface="Times New Roman" pitchFamily="18" charset="0"/>
            </a:endParaRPr>
          </a:p>
        </p:txBody>
      </p:sp>
      <p:grpSp>
        <p:nvGrpSpPr>
          <p:cNvPr id="136194" name="群組 25"/>
          <p:cNvGrpSpPr>
            <a:grpSpLocks/>
          </p:cNvGrpSpPr>
          <p:nvPr/>
        </p:nvGrpSpPr>
        <p:grpSpPr bwMode="auto">
          <a:xfrm>
            <a:off x="0" y="-26988"/>
            <a:ext cx="9175750" cy="1295401"/>
            <a:chOff x="0" y="-26988"/>
            <a:chExt cx="9175750" cy="1295401"/>
          </a:xfrm>
        </p:grpSpPr>
        <p:sp>
          <p:nvSpPr>
            <p:cNvPr id="136203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9175750" cy="1268413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TW" altLang="en-US" sz="4800" b="1">
                  <a:solidFill>
                    <a:srgbClr val="0033CC"/>
                  </a:solidFill>
                  <a:latin typeface="新細明體" charset="-120"/>
                </a:rPr>
                <a:t>持續教師專業發展</a:t>
              </a:r>
            </a:p>
          </p:txBody>
        </p:sp>
        <p:pic>
          <p:nvPicPr>
            <p:cNvPr id="136204" name="Picture 11" descr="team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6195" name="Line 12"/>
          <p:cNvSpPr>
            <a:spLocks noChangeShapeType="1"/>
          </p:cNvSpPr>
          <p:nvPr/>
        </p:nvSpPr>
        <p:spPr bwMode="auto">
          <a:xfrm>
            <a:off x="0" y="1266825"/>
            <a:ext cx="9175750" cy="0"/>
          </a:xfrm>
          <a:prstGeom prst="line">
            <a:avLst/>
          </a:prstGeom>
          <a:noFill/>
          <a:ln w="28575">
            <a:solidFill>
              <a:srgbClr val="808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6196" name="Text Box 2"/>
          <p:cNvSpPr txBox="1">
            <a:spLocks noChangeArrowheads="1"/>
          </p:cNvSpPr>
          <p:nvPr/>
        </p:nvSpPr>
        <p:spPr bwMode="auto">
          <a:xfrm>
            <a:off x="0" y="1989138"/>
            <a:ext cx="2520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zh-TW" altLang="en-US" sz="4000" b="1">
                <a:solidFill>
                  <a:srgbClr val="7030A0"/>
                </a:solidFill>
                <a:latin typeface="新細明體" charset="-120"/>
              </a:rPr>
              <a:t>分享激勵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807325" y="1268413"/>
            <a:ext cx="1336675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新細明體" pitchFamily="18" charset="-120"/>
              </a:rPr>
              <a:t>管理與組織</a:t>
            </a:r>
          </a:p>
        </p:txBody>
      </p:sp>
      <p:sp>
        <p:nvSpPr>
          <p:cNvPr id="136198" name="Rectangle 3"/>
          <p:cNvSpPr>
            <a:spLocks noChangeArrowheads="1"/>
          </p:cNvSpPr>
          <p:nvPr/>
        </p:nvSpPr>
        <p:spPr bwMode="auto">
          <a:xfrm>
            <a:off x="0" y="1341438"/>
            <a:ext cx="7705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12800" lvl="2" indent="-454025">
              <a:buFontTx/>
              <a:buBlip>
                <a:blip r:embed="rId4"/>
              </a:buBlip>
            </a:pPr>
            <a:r>
              <a:rPr lang="zh-TW" altLang="en-US" sz="3200" b="1">
                <a:solidFill>
                  <a:srgbClr val="7030A0"/>
                </a:solidFill>
                <a:latin typeface="新細明體" charset="-120"/>
              </a:rPr>
              <a:t>配合照顧差異</a:t>
            </a:r>
            <a:r>
              <a:rPr lang="en-US" altLang="zh-TW" sz="3200" b="1">
                <a:solidFill>
                  <a:srgbClr val="7030A0"/>
                </a:solidFill>
                <a:latin typeface="新細明體" charset="-120"/>
              </a:rPr>
              <a:t>, </a:t>
            </a:r>
            <a:r>
              <a:rPr lang="zh-TW" altLang="en-US" sz="3200" b="1">
                <a:solidFill>
                  <a:srgbClr val="7030A0"/>
                </a:solidFill>
                <a:latin typeface="新細明體" charset="-120"/>
              </a:rPr>
              <a:t>完善資優教育</a:t>
            </a:r>
          </a:p>
        </p:txBody>
      </p:sp>
      <p:sp>
        <p:nvSpPr>
          <p:cNvPr id="136199" name="Rectangle 4"/>
          <p:cNvSpPr txBox="1">
            <a:spLocks noChangeArrowheads="1"/>
          </p:cNvSpPr>
          <p:nvPr/>
        </p:nvSpPr>
        <p:spPr bwMode="auto">
          <a:xfrm>
            <a:off x="50552" y="2834804"/>
            <a:ext cx="5832475" cy="352472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65150">
              <a:lnSpc>
                <a:spcPts val="3200"/>
              </a:lnSpc>
              <a:buClr>
                <a:srgbClr val="000000"/>
              </a:buClr>
              <a:buFontTx/>
              <a:buChar char="•"/>
            </a:pPr>
            <a:r>
              <a:rPr lang="zh-TW" altLang="en-US" sz="2200" b="1" dirty="0" smtClean="0">
                <a:solidFill>
                  <a:srgbClr val="0000FF"/>
                </a:solidFill>
                <a:latin typeface="新細明體" charset="-120"/>
              </a:rPr>
              <a:t>教育局資</a:t>
            </a:r>
            <a:r>
              <a:rPr lang="zh-TW" altLang="en-US" sz="2200" b="1" dirty="0">
                <a:solidFill>
                  <a:srgbClr val="0000FF"/>
                </a:solidFill>
                <a:latin typeface="新細明體" charset="-120"/>
              </a:rPr>
              <a:t>優教育組訪本校發展經驗</a:t>
            </a:r>
          </a:p>
          <a:p>
            <a:pPr defTabSz="565150">
              <a:lnSpc>
                <a:spcPts val="3200"/>
              </a:lnSpc>
              <a:buClr>
                <a:srgbClr val="000000"/>
              </a:buClr>
              <a:buFontTx/>
              <a:buChar char="•"/>
            </a:pPr>
            <a:r>
              <a:rPr lang="zh-TW" altLang="en-US" sz="2200" b="1" dirty="0">
                <a:latin typeface="新細明體" charset="-120"/>
              </a:rPr>
              <a:t>資優教育組邀請校長拍攝視像作為資優</a:t>
            </a:r>
          </a:p>
          <a:p>
            <a:pPr defTabSz="565150">
              <a:lnSpc>
                <a:spcPts val="3200"/>
              </a:lnSpc>
              <a:buClr>
                <a:srgbClr val="000000"/>
              </a:buClr>
            </a:pPr>
            <a:r>
              <a:rPr lang="zh-TW" altLang="en-US" sz="2200" b="1" dirty="0">
                <a:latin typeface="新細明體" charset="-120"/>
              </a:rPr>
              <a:t>  教育教師專業發展教材</a:t>
            </a:r>
          </a:p>
          <a:p>
            <a:pPr defTabSz="565150">
              <a:lnSpc>
                <a:spcPts val="3200"/>
              </a:lnSpc>
              <a:buClr>
                <a:srgbClr val="000000"/>
              </a:buClr>
              <a:buFontTx/>
              <a:buChar char="•"/>
            </a:pPr>
            <a:r>
              <a:rPr kumimoji="0" lang="zh-TW" altLang="en-US" sz="2200" b="1" dirty="0">
                <a:solidFill>
                  <a:srgbClr val="FF0000"/>
                </a:solidFill>
                <a:latin typeface="新細明體" charset="-120"/>
              </a:rPr>
              <a:t>教育局陪同星加坡資優教育部訪校</a:t>
            </a:r>
          </a:p>
          <a:p>
            <a:pPr defTabSz="565150">
              <a:lnSpc>
                <a:spcPts val="3200"/>
              </a:lnSpc>
              <a:buClr>
                <a:srgbClr val="000000"/>
              </a:buClr>
              <a:buFontTx/>
              <a:buChar char="•"/>
            </a:pPr>
            <a:r>
              <a:rPr lang="zh-TW" altLang="en-US" sz="2200" b="1" dirty="0">
                <a:solidFill>
                  <a:srgbClr val="0000FF"/>
                </a:solidFill>
                <a:latin typeface="新細明體" charset="-120"/>
              </a:rPr>
              <a:t>校長及資優教育主任獲邀在資優教育學苑</a:t>
            </a:r>
          </a:p>
          <a:p>
            <a:pPr defTabSz="565150">
              <a:lnSpc>
                <a:spcPts val="3200"/>
              </a:lnSpc>
              <a:buClr>
                <a:srgbClr val="000000"/>
              </a:buClr>
            </a:pPr>
            <a:r>
              <a:rPr lang="zh-TW" altLang="en-US" sz="2200" b="1" dirty="0">
                <a:solidFill>
                  <a:srgbClr val="0000FF"/>
                </a:solidFill>
                <a:latin typeface="新細明體" charset="-120"/>
              </a:rPr>
              <a:t> 雙年研討會 分享課程經驗</a:t>
            </a:r>
          </a:p>
          <a:p>
            <a:pPr defTabSz="565150">
              <a:lnSpc>
                <a:spcPts val="3200"/>
              </a:lnSpc>
              <a:buClr>
                <a:srgbClr val="000000"/>
              </a:buClr>
              <a:buFontTx/>
              <a:buChar char="•"/>
            </a:pPr>
            <a:r>
              <a:rPr lang="zh-TW" altLang="en-US" sz="2200" b="1" dirty="0">
                <a:latin typeface="新細明體" charset="-120"/>
              </a:rPr>
              <a:t>中文科科組長獲教育局及友校邀請主講資優教育的課程規劃</a:t>
            </a:r>
            <a:endParaRPr lang="en-US" altLang="zh-TW" sz="2200" b="1" dirty="0">
              <a:latin typeface="新細明體" charset="-120"/>
            </a:endParaRPr>
          </a:p>
          <a:p>
            <a:pPr defTabSz="565150">
              <a:lnSpc>
                <a:spcPts val="3200"/>
              </a:lnSpc>
              <a:buClr>
                <a:srgbClr val="000000"/>
              </a:buClr>
              <a:buFontTx/>
              <a:buChar char="•"/>
            </a:pPr>
            <a:endParaRPr lang="en-US" altLang="zh-TW" sz="2200" b="1" dirty="0">
              <a:latin typeface="新細明體" charset="-120"/>
            </a:endParaRPr>
          </a:p>
          <a:p>
            <a:pPr defTabSz="565150">
              <a:lnSpc>
                <a:spcPts val="3200"/>
              </a:lnSpc>
              <a:buClr>
                <a:srgbClr val="000000"/>
              </a:buClr>
              <a:buFontTx/>
              <a:buChar char="•"/>
            </a:pPr>
            <a:endParaRPr lang="zh-TW" altLang="en-US" sz="2200" b="1" dirty="0">
              <a:latin typeface="新細明體" charset="-120"/>
            </a:endParaRPr>
          </a:p>
        </p:txBody>
      </p:sp>
      <p:pic>
        <p:nvPicPr>
          <p:cNvPr id="136200" name="Picture 15" descr="IMG_02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4612">
            <a:off x="6102484" y="1713008"/>
            <a:ext cx="2637308" cy="1754625"/>
          </a:xfrm>
          <a:prstGeom prst="rect">
            <a:avLst/>
          </a:prstGeom>
          <a:noFill/>
          <a:ln w="5715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36201" name="Text Box 6"/>
          <p:cNvSpPr txBox="1">
            <a:spLocks noChangeArrowheads="1"/>
          </p:cNvSpPr>
          <p:nvPr/>
        </p:nvSpPr>
        <p:spPr bwMode="auto">
          <a:xfrm>
            <a:off x="6372225" y="3357563"/>
            <a:ext cx="1547813" cy="581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TW" altLang="en-US" sz="1600" b="1">
                <a:solidFill>
                  <a:schemeClr val="accent2"/>
                </a:solidFill>
                <a:latin typeface="Arial" charset="0"/>
              </a:rPr>
              <a:t>資優組訪問本校發展心得</a:t>
            </a:r>
          </a:p>
        </p:txBody>
      </p:sp>
      <p:pic>
        <p:nvPicPr>
          <p:cNvPr id="13620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7900" y="4149725"/>
            <a:ext cx="29527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5"/>
          <p:cNvSpPr>
            <a:spLocks noChangeArrowheads="1"/>
          </p:cNvSpPr>
          <p:nvPr/>
        </p:nvSpPr>
        <p:spPr bwMode="auto">
          <a:xfrm>
            <a:off x="5292725" y="3068638"/>
            <a:ext cx="2538413" cy="1987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8242" name="Rectangle 5"/>
          <p:cNvSpPr>
            <a:spLocks noChangeArrowheads="1"/>
          </p:cNvSpPr>
          <p:nvPr/>
        </p:nvSpPr>
        <p:spPr bwMode="auto">
          <a:xfrm>
            <a:off x="1835150" y="3933825"/>
            <a:ext cx="2538413" cy="19875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8243" name="Text Box 2"/>
          <p:cNvSpPr txBox="1">
            <a:spLocks noChangeArrowheads="1"/>
          </p:cNvSpPr>
          <p:nvPr/>
        </p:nvSpPr>
        <p:spPr bwMode="auto">
          <a:xfrm>
            <a:off x="2339975" y="213360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 sz="2400">
              <a:latin typeface="Times New Roman" pitchFamily="18" charset="0"/>
            </a:endParaRPr>
          </a:p>
        </p:txBody>
      </p:sp>
      <p:sp>
        <p:nvSpPr>
          <p:cNvPr id="138244" name="Rectangle 3"/>
          <p:cNvSpPr>
            <a:spLocks noChangeArrowheads="1"/>
          </p:cNvSpPr>
          <p:nvPr/>
        </p:nvSpPr>
        <p:spPr bwMode="auto">
          <a:xfrm>
            <a:off x="250825" y="1484313"/>
            <a:ext cx="88931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12800" lvl="2" indent="-454025">
              <a:buFontTx/>
              <a:buBlip>
                <a:blip r:embed="rId3"/>
              </a:buBlip>
            </a:pPr>
            <a:r>
              <a:rPr lang="zh-TW" altLang="zh-TW" sz="3200" b="1">
                <a:solidFill>
                  <a:schemeClr val="accent2"/>
                </a:solidFill>
                <a:latin typeface="Arial" charset="0"/>
              </a:rPr>
              <a:t>學校專業經驗分享</a:t>
            </a:r>
            <a:endParaRPr lang="en-US" altLang="zh-TW" sz="3000">
              <a:solidFill>
                <a:schemeClr val="accent2"/>
              </a:solidFill>
              <a:latin typeface="Arial" charset="0"/>
              <a:ea typeface="方正準圓" pitchFamily="65" charset="-120"/>
            </a:endParaRPr>
          </a:p>
          <a:p>
            <a:pPr marL="812800" lvl="2" indent="-454025"/>
            <a:r>
              <a:rPr lang="zh-TW" altLang="en-US" sz="3000">
                <a:solidFill>
                  <a:srgbClr val="990099"/>
                </a:solidFill>
                <a:latin typeface="方正準圓" pitchFamily="65" charset="-120"/>
                <a:ea typeface="方正準圓" pitchFamily="65" charset="-120"/>
              </a:rPr>
              <a:t>  </a:t>
            </a:r>
            <a:r>
              <a:rPr lang="en-US" altLang="zh-TW" sz="2600">
                <a:latin typeface="新細明體" charset="-120"/>
              </a:rPr>
              <a:t>~</a:t>
            </a:r>
            <a:r>
              <a:rPr lang="zh-TW" altLang="en-US" sz="2600">
                <a:latin typeface="新細明體" charset="-120"/>
              </a:rPr>
              <a:t>向</a:t>
            </a:r>
            <a:r>
              <a:rPr lang="zh-TW" altLang="zh-TW" sz="2600">
                <a:latin typeface="新細明體" charset="-120"/>
              </a:rPr>
              <a:t>本地、國內及海外教育團體或學校分享學校的經驗</a:t>
            </a:r>
            <a:endParaRPr lang="zh-TW" altLang="en-US" sz="2600">
              <a:latin typeface="新細明體" charset="-120"/>
            </a:endParaRPr>
          </a:p>
        </p:txBody>
      </p:sp>
      <p:pic>
        <p:nvPicPr>
          <p:cNvPr id="138245" name="Picture 4" descr="IMG_06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797425"/>
            <a:ext cx="24479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7" name="Picture 1" descr="F:\WINNIE\winnie11-12\BANNER\專業發展\專業分享PHOTO\佛山學校駐校交流團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868863"/>
            <a:ext cx="248443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807325" y="1268413"/>
            <a:ext cx="1336675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新細明體" pitchFamily="18" charset="-120"/>
              </a:rPr>
              <a:t>管理與組織</a:t>
            </a:r>
          </a:p>
        </p:txBody>
      </p:sp>
      <p:pic>
        <p:nvPicPr>
          <p:cNvPr id="138249" name="Picture 15" descr="IMG_75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708275"/>
            <a:ext cx="248443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0" name="Picture 16" descr="IMG_22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2708275"/>
            <a:ext cx="24479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52" name="Rectangle 4"/>
          <p:cNvSpPr txBox="1">
            <a:spLocks noChangeArrowheads="1"/>
          </p:cNvSpPr>
          <p:nvPr/>
        </p:nvSpPr>
        <p:spPr bwMode="auto">
          <a:xfrm>
            <a:off x="250825" y="4221163"/>
            <a:ext cx="2881313" cy="387350"/>
          </a:xfrm>
          <a:prstGeom prst="rect">
            <a:avLst/>
          </a:prstGeom>
          <a:solidFill>
            <a:srgbClr val="FFFF99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/>
          <a:lstStyle/>
          <a:p>
            <a:pPr defTabSz="565150">
              <a:buClr>
                <a:srgbClr val="000000"/>
              </a:buClr>
            </a:pPr>
            <a:r>
              <a:rPr lang="zh-TW" altLang="en-US" sz="1600" b="1">
                <a:solidFill>
                  <a:srgbClr val="0000FF"/>
                </a:solidFill>
                <a:latin typeface="新細明體" charset="-120"/>
              </a:rPr>
              <a:t>日本名古屋教授及教育局訪校</a:t>
            </a:r>
          </a:p>
        </p:txBody>
      </p:sp>
      <p:sp>
        <p:nvSpPr>
          <p:cNvPr id="138253" name="Rectangle 4"/>
          <p:cNvSpPr txBox="1">
            <a:spLocks noChangeArrowheads="1"/>
          </p:cNvSpPr>
          <p:nvPr/>
        </p:nvSpPr>
        <p:spPr bwMode="auto">
          <a:xfrm>
            <a:off x="3348038" y="4149725"/>
            <a:ext cx="2808287" cy="358775"/>
          </a:xfrm>
          <a:prstGeom prst="rect">
            <a:avLst/>
          </a:prstGeom>
          <a:solidFill>
            <a:srgbClr val="FFFF99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/>
          <a:lstStyle/>
          <a:p>
            <a:pPr defTabSz="565150">
              <a:buClr>
                <a:srgbClr val="000000"/>
              </a:buClr>
            </a:pPr>
            <a:r>
              <a:rPr lang="zh-TW" altLang="en-US" sz="1600" b="1">
                <a:solidFill>
                  <a:srgbClr val="0000FF"/>
                </a:solidFill>
                <a:latin typeface="新細明體" charset="-120"/>
              </a:rPr>
              <a:t>江蘇教育局一行三十人訪校</a:t>
            </a:r>
          </a:p>
        </p:txBody>
      </p:sp>
      <p:sp>
        <p:nvSpPr>
          <p:cNvPr id="138255" name="Rectangle 4"/>
          <p:cNvSpPr txBox="1">
            <a:spLocks noChangeArrowheads="1"/>
          </p:cNvSpPr>
          <p:nvPr/>
        </p:nvSpPr>
        <p:spPr bwMode="auto">
          <a:xfrm>
            <a:off x="250825" y="6308725"/>
            <a:ext cx="2305050" cy="387350"/>
          </a:xfrm>
          <a:prstGeom prst="rect">
            <a:avLst/>
          </a:prstGeom>
          <a:solidFill>
            <a:srgbClr val="FFFF99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/>
          <a:lstStyle/>
          <a:p>
            <a:pPr defTabSz="565150">
              <a:buClr>
                <a:srgbClr val="000000"/>
              </a:buClr>
            </a:pPr>
            <a:r>
              <a:rPr lang="zh-TW" altLang="en-US" sz="1600" b="1">
                <a:solidFill>
                  <a:srgbClr val="0000FF"/>
                </a:solidFill>
                <a:latin typeface="新細明體" charset="-120"/>
              </a:rPr>
              <a:t>佛山四所學校駐校兩天</a:t>
            </a:r>
          </a:p>
        </p:txBody>
      </p:sp>
      <p:sp>
        <p:nvSpPr>
          <p:cNvPr id="138256" name="Rectangle 4"/>
          <p:cNvSpPr txBox="1">
            <a:spLocks noChangeArrowheads="1"/>
          </p:cNvSpPr>
          <p:nvPr/>
        </p:nvSpPr>
        <p:spPr bwMode="auto">
          <a:xfrm>
            <a:off x="3276600" y="6308725"/>
            <a:ext cx="2449513" cy="387350"/>
          </a:xfrm>
          <a:prstGeom prst="rect">
            <a:avLst/>
          </a:prstGeom>
          <a:solidFill>
            <a:srgbClr val="FFFF99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/>
          <a:lstStyle/>
          <a:p>
            <a:pPr defTabSz="565150">
              <a:buClr>
                <a:srgbClr val="000000"/>
              </a:buClr>
            </a:pPr>
            <a:r>
              <a:rPr lang="zh-TW" altLang="en-US" sz="1600" b="1" dirty="0">
                <a:solidFill>
                  <a:srgbClr val="0000FF"/>
                </a:solidFill>
                <a:latin typeface="新細明體" charset="-120"/>
              </a:rPr>
              <a:t>澳門中小學與出版社訪校</a:t>
            </a:r>
          </a:p>
        </p:txBody>
      </p:sp>
      <p:grpSp>
        <p:nvGrpSpPr>
          <p:cNvPr id="138258" name="群組 25"/>
          <p:cNvGrpSpPr>
            <a:grpSpLocks/>
          </p:cNvGrpSpPr>
          <p:nvPr/>
        </p:nvGrpSpPr>
        <p:grpSpPr bwMode="auto">
          <a:xfrm>
            <a:off x="0" y="-26988"/>
            <a:ext cx="9175750" cy="1295401"/>
            <a:chOff x="0" y="-26988"/>
            <a:chExt cx="9175750" cy="1295401"/>
          </a:xfrm>
        </p:grpSpPr>
        <p:sp>
          <p:nvSpPr>
            <p:cNvPr id="138259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9175750" cy="1268413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TW" altLang="en-US" sz="4800" b="1">
                  <a:solidFill>
                    <a:srgbClr val="0033CC"/>
                  </a:solidFill>
                  <a:latin typeface="新細明體" charset="-120"/>
                </a:rPr>
                <a:t>持續教師專業發展</a:t>
              </a:r>
            </a:p>
          </p:txBody>
        </p:sp>
        <p:pic>
          <p:nvPicPr>
            <p:cNvPr id="138260" name="Picture 11" descr="team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2" name="Picture 2" descr="IMG_829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" t="-6030" r="3921" b="6030"/>
          <a:stretch/>
        </p:blipFill>
        <p:spPr bwMode="auto">
          <a:xfrm>
            <a:off x="5940152" y="4488226"/>
            <a:ext cx="3024336" cy="21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6052814" y="6332538"/>
            <a:ext cx="2449513" cy="387350"/>
          </a:xfrm>
          <a:prstGeom prst="rect">
            <a:avLst/>
          </a:prstGeom>
          <a:solidFill>
            <a:srgbClr val="FFFF99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/>
          <a:lstStyle/>
          <a:p>
            <a:pPr defTabSz="565150">
              <a:buClr>
                <a:srgbClr val="000000"/>
              </a:buClr>
            </a:pPr>
            <a:r>
              <a:rPr lang="zh-TW" altLang="en-US" sz="1600" b="1" dirty="0" smtClean="0">
                <a:solidFill>
                  <a:srgbClr val="0000FF"/>
                </a:solidFill>
                <a:latin typeface="新細明體" charset="-120"/>
              </a:rPr>
              <a:t>星加坡小學與本校交流</a:t>
            </a:r>
            <a:endParaRPr lang="zh-TW" altLang="en-US" sz="1600" b="1" dirty="0">
              <a:solidFill>
                <a:srgbClr val="0000FF"/>
              </a:solidFill>
              <a:latin typeface="新細明體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副標題 29"/>
          <p:cNvSpPr>
            <a:spLocks noGrp="1"/>
          </p:cNvSpPr>
          <p:nvPr>
            <p:ph type="subTitle" idx="4294967295"/>
          </p:nvPr>
        </p:nvSpPr>
        <p:spPr>
          <a:xfrm>
            <a:off x="1368425" y="2565400"/>
            <a:ext cx="7775575" cy="3168650"/>
          </a:xfrm>
          <a:solidFill>
            <a:srgbClr val="CCFF66"/>
          </a:solidFill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TW" sz="2800" smtClean="0"/>
              <a:t>(</a:t>
            </a:r>
            <a:r>
              <a:rPr lang="zh-TW" altLang="en-US" sz="2800" smtClean="0"/>
              <a:t>一</a:t>
            </a:r>
            <a:r>
              <a:rPr lang="en-US" altLang="zh-TW" sz="2800" smtClean="0"/>
              <a:t>)</a:t>
            </a:r>
            <a:r>
              <a:rPr lang="zh-TW" altLang="en-US" sz="2800" smtClean="0"/>
              <a:t>建立健康與安全的學校環境</a:t>
            </a:r>
            <a:endParaRPr lang="en-US" altLang="zh-TW" sz="2800" smtClean="0"/>
          </a:p>
          <a:p>
            <a:pPr marL="0" indent="0" eaLnBrk="1" hangingPunct="1">
              <a:buFontTx/>
              <a:buNone/>
            </a:pPr>
            <a:r>
              <a:rPr lang="en-US" altLang="zh-TW" sz="2800" smtClean="0"/>
              <a:t>(</a:t>
            </a:r>
            <a:r>
              <a:rPr lang="zh-TW" altLang="en-US" sz="2800" smtClean="0"/>
              <a:t>二</a:t>
            </a:r>
            <a:r>
              <a:rPr lang="en-US" altLang="zh-TW" sz="2800" smtClean="0"/>
              <a:t>)</a:t>
            </a:r>
            <a:r>
              <a:rPr lang="zh-TW" altLang="en-US" sz="2800" smtClean="0"/>
              <a:t>促進學生的身心健康發展，提高學生遠 </a:t>
            </a:r>
            <a:endParaRPr lang="en-US" altLang="zh-TW" sz="2800" smtClean="0"/>
          </a:p>
          <a:p>
            <a:pPr marL="0" indent="0" eaLnBrk="1" hangingPunct="1">
              <a:buFontTx/>
              <a:buNone/>
            </a:pPr>
            <a:r>
              <a:rPr lang="zh-TW" altLang="en-US" sz="2800" smtClean="0"/>
              <a:t>      離毒禍的意識，建立健康生活的模式</a:t>
            </a:r>
            <a:endParaRPr lang="en-US" altLang="zh-TW" sz="2800" smtClean="0"/>
          </a:p>
          <a:p>
            <a:pPr marL="0" indent="0" eaLnBrk="1" hangingPunct="1">
              <a:buFontTx/>
              <a:buNone/>
            </a:pPr>
            <a:r>
              <a:rPr lang="en-US" altLang="zh-TW" sz="2800" smtClean="0"/>
              <a:t>(</a:t>
            </a:r>
            <a:r>
              <a:rPr lang="zh-TW" altLang="en-US" sz="2800" smtClean="0"/>
              <a:t>三</a:t>
            </a:r>
            <a:r>
              <a:rPr lang="en-US" altLang="zh-TW" sz="2800" smtClean="0"/>
              <a:t>)</a:t>
            </a:r>
            <a:r>
              <a:rPr lang="zh-TW" altLang="en-US" sz="2800" smtClean="0"/>
              <a:t>營造和諧的校園氣氛</a:t>
            </a:r>
            <a:endParaRPr lang="en-US" altLang="zh-TW" sz="2800" smtClean="0"/>
          </a:p>
          <a:p>
            <a:pPr marL="0" indent="0" eaLnBrk="1" hangingPunct="1">
              <a:buFontTx/>
              <a:buNone/>
            </a:pPr>
            <a:r>
              <a:rPr lang="en-US" altLang="zh-TW" sz="2800" smtClean="0"/>
              <a:t>(</a:t>
            </a:r>
            <a:r>
              <a:rPr lang="zh-TW" altLang="en-US" sz="2800" smtClean="0"/>
              <a:t>四</a:t>
            </a:r>
            <a:r>
              <a:rPr lang="en-US" altLang="zh-TW" sz="2800" smtClean="0"/>
              <a:t>)</a:t>
            </a:r>
            <a:r>
              <a:rPr lang="zh-TW" altLang="en-US" sz="2800" smtClean="0"/>
              <a:t>推動社區健康教育與健康活動</a:t>
            </a:r>
          </a:p>
          <a:p>
            <a:pPr marL="0" indent="0" eaLnBrk="1" hangingPunct="1">
              <a:buFontTx/>
              <a:buNone/>
            </a:pPr>
            <a:r>
              <a:rPr lang="en-US" altLang="zh-TW" sz="2800" smtClean="0"/>
              <a:t>(</a:t>
            </a:r>
            <a:r>
              <a:rPr lang="zh-TW" altLang="en-US" sz="2800" smtClean="0"/>
              <a:t>五</a:t>
            </a:r>
            <a:r>
              <a:rPr lang="en-US" altLang="zh-TW" sz="2800" smtClean="0"/>
              <a:t>)</a:t>
            </a:r>
            <a:r>
              <a:rPr lang="zh-TW" altLang="en-US" sz="2800" smtClean="0"/>
              <a:t>辨識需要幫助的學生和建立相關轉介機制</a:t>
            </a:r>
          </a:p>
          <a:p>
            <a:pPr marL="0" indent="0" eaLnBrk="1" hangingPunct="1">
              <a:buFontTx/>
              <a:buNone/>
            </a:pPr>
            <a:endParaRPr lang="zh-TW" altLang="en-US" sz="2800" smtClean="0"/>
          </a:p>
        </p:txBody>
      </p:sp>
      <p:sp>
        <p:nvSpPr>
          <p:cNvPr id="140290" name="Line 9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179388" y="1557338"/>
            <a:ext cx="4897437" cy="7016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我們的健康政策</a:t>
            </a:r>
          </a:p>
        </p:txBody>
      </p:sp>
      <p:pic>
        <p:nvPicPr>
          <p:cNvPr id="140292" name="圖片 30"/>
          <p:cNvPicPr>
            <a:picLocks noChangeAspect="1" noChangeArrowheads="1"/>
          </p:cNvPicPr>
          <p:nvPr/>
        </p:nvPicPr>
        <p:blipFill>
          <a:blip r:embed="rId3"/>
          <a:srcRect l="19772" t="8125" r="20992" b="83517"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Line 9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42338" name="圖片 30"/>
          <p:cNvPicPr>
            <a:picLocks noChangeAspect="1" noChangeArrowheads="1"/>
          </p:cNvPicPr>
          <p:nvPr/>
        </p:nvPicPr>
        <p:blipFill>
          <a:blip r:embed="rId3"/>
          <a:srcRect l="19772" t="8125" r="20992" b="83517"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P12006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2112235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2340" name="Rectangle 15"/>
          <p:cNvSpPr>
            <a:spLocks noChangeArrowheads="1"/>
          </p:cNvSpPr>
          <p:nvPr/>
        </p:nvSpPr>
        <p:spPr bwMode="auto">
          <a:xfrm>
            <a:off x="1042988" y="3429000"/>
            <a:ext cx="877887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活力角</a:t>
            </a:r>
          </a:p>
        </p:txBody>
      </p:sp>
      <p:pic>
        <p:nvPicPr>
          <p:cNvPr id="45060" name="Picture 4" descr="IMG_9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16832"/>
            <a:ext cx="2088232" cy="1512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2342" name="Rectangle 15"/>
          <p:cNvSpPr>
            <a:spLocks noChangeArrowheads="1"/>
          </p:cNvSpPr>
          <p:nvPr/>
        </p:nvSpPr>
        <p:spPr bwMode="auto">
          <a:xfrm>
            <a:off x="2987675" y="3429000"/>
            <a:ext cx="1338263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全校廣播操</a:t>
            </a:r>
          </a:p>
        </p:txBody>
      </p:sp>
      <p:pic>
        <p:nvPicPr>
          <p:cNvPr id="45062" name="Picture 6" descr="IMG_11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949" y="4073699"/>
            <a:ext cx="2088232" cy="1450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4" name="Picture 8" descr="IMG_86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1916832"/>
            <a:ext cx="216333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2345" name="Rectangle 15"/>
          <p:cNvSpPr>
            <a:spLocks noChangeArrowheads="1"/>
          </p:cNvSpPr>
          <p:nvPr/>
        </p:nvSpPr>
        <p:spPr bwMode="auto">
          <a:xfrm>
            <a:off x="5219700" y="3429000"/>
            <a:ext cx="110807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開心果日</a:t>
            </a:r>
          </a:p>
        </p:txBody>
      </p:sp>
      <p:pic>
        <p:nvPicPr>
          <p:cNvPr id="45066" name="Picture 10" descr="IMG_196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7949" y="4434061"/>
            <a:ext cx="1972447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8" name="Picture 12" descr="IMG_55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39015" y="4498318"/>
            <a:ext cx="1838750" cy="1321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70" name="Picture 14" descr="IMG_378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0165" y="4074716"/>
            <a:ext cx="2016224" cy="1512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72" name="Picture 16" descr="IMG_549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6170" y="1844824"/>
            <a:ext cx="2271497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2350" name="Rectangle 15"/>
          <p:cNvSpPr>
            <a:spLocks noChangeArrowheads="1"/>
          </p:cNvSpPr>
          <p:nvPr/>
        </p:nvSpPr>
        <p:spPr bwMode="auto">
          <a:xfrm>
            <a:off x="6881813" y="3429000"/>
            <a:ext cx="180022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健康生活方程式</a:t>
            </a:r>
          </a:p>
        </p:txBody>
      </p:sp>
      <p:sp>
        <p:nvSpPr>
          <p:cNvPr id="142351" name="Rectangle 15"/>
          <p:cNvSpPr>
            <a:spLocks noChangeArrowheads="1"/>
          </p:cNvSpPr>
          <p:nvPr/>
        </p:nvSpPr>
        <p:spPr bwMode="auto">
          <a:xfrm>
            <a:off x="323850" y="5445125"/>
            <a:ext cx="64135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講座</a:t>
            </a:r>
          </a:p>
        </p:txBody>
      </p:sp>
      <p:sp>
        <p:nvSpPr>
          <p:cNvPr id="142352" name="Rectangle 15"/>
          <p:cNvSpPr>
            <a:spLocks noChangeArrowheads="1"/>
          </p:cNvSpPr>
          <p:nvPr/>
        </p:nvSpPr>
        <p:spPr bwMode="auto">
          <a:xfrm>
            <a:off x="2484438" y="5661025"/>
            <a:ext cx="64135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短劇</a:t>
            </a:r>
          </a:p>
        </p:txBody>
      </p:sp>
      <p:sp>
        <p:nvSpPr>
          <p:cNvPr id="142353" name="Rectangle 15"/>
          <p:cNvSpPr>
            <a:spLocks noChangeArrowheads="1"/>
          </p:cNvSpPr>
          <p:nvPr/>
        </p:nvSpPr>
        <p:spPr bwMode="auto">
          <a:xfrm>
            <a:off x="4572000" y="5589588"/>
            <a:ext cx="1784350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禁毒小先鋒訓練</a:t>
            </a:r>
          </a:p>
        </p:txBody>
      </p:sp>
      <p:sp>
        <p:nvSpPr>
          <p:cNvPr id="142354" name="Rectangle 15"/>
          <p:cNvSpPr>
            <a:spLocks noChangeArrowheads="1"/>
          </p:cNvSpPr>
          <p:nvPr/>
        </p:nvSpPr>
        <p:spPr bwMode="auto">
          <a:xfrm>
            <a:off x="6804025" y="5445125"/>
            <a:ext cx="155575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</a:rPr>
              <a:t>參觀藥物中心</a:t>
            </a:r>
          </a:p>
        </p:txBody>
      </p:sp>
      <p:sp>
        <p:nvSpPr>
          <p:cNvPr id="142355" name="Text Box 21"/>
          <p:cNvSpPr txBox="1">
            <a:spLocks noChangeArrowheads="1"/>
          </p:cNvSpPr>
          <p:nvPr/>
        </p:nvSpPr>
        <p:spPr bwMode="auto">
          <a:xfrm>
            <a:off x="0" y="6096000"/>
            <a:ext cx="8820150" cy="519113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/>
              <a:t>將有禁毒元素的課程加入本校生活教育課（核心課程）</a:t>
            </a:r>
            <a:endParaRPr lang="en-US" altLang="zh-TW" sz="2800" b="1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2"/>
          <p:cNvSpPr txBox="1">
            <a:spLocks noChangeArrowheads="1"/>
          </p:cNvSpPr>
          <p:nvPr/>
        </p:nvSpPr>
        <p:spPr bwMode="auto">
          <a:xfrm>
            <a:off x="7350125" y="1125538"/>
            <a:ext cx="1793875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</a:rPr>
              <a:t>校風及學生支援</a:t>
            </a: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44386" name="Text Box 3"/>
          <p:cNvSpPr txBox="1">
            <a:spLocks noChangeArrowheads="1"/>
          </p:cNvSpPr>
          <p:nvPr/>
        </p:nvSpPr>
        <p:spPr bwMode="auto">
          <a:xfrm>
            <a:off x="1371600" y="34290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zh-TW" altLang="en-US">
              <a:solidFill>
                <a:srgbClr val="FFFF00"/>
              </a:solidFill>
            </a:endParaRPr>
          </a:p>
        </p:txBody>
      </p:sp>
      <p:grpSp>
        <p:nvGrpSpPr>
          <p:cNvPr id="144387" name="群組 14"/>
          <p:cNvGrpSpPr>
            <a:grpSpLocks/>
          </p:cNvGrpSpPr>
          <p:nvPr/>
        </p:nvGrpSpPr>
        <p:grpSpPr bwMode="auto">
          <a:xfrm>
            <a:off x="0" y="-171450"/>
            <a:ext cx="9175750" cy="1295400"/>
            <a:chOff x="0" y="-26988"/>
            <a:chExt cx="9175750" cy="1295401"/>
          </a:xfrm>
        </p:grpSpPr>
        <p:sp>
          <p:nvSpPr>
            <p:cNvPr id="144394" name="AutoShape 10"/>
            <p:cNvSpPr>
              <a:spLocks noChangeArrowheads="1"/>
            </p:cNvSpPr>
            <p:nvPr/>
          </p:nvSpPr>
          <p:spPr bwMode="auto">
            <a:xfrm>
              <a:off x="0" y="-1"/>
              <a:ext cx="9175750" cy="1268414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TW" altLang="en-US" sz="4800" b="1">
                  <a:solidFill>
                    <a:srgbClr val="0000FF"/>
                  </a:solidFill>
                  <a:latin typeface="新細明體" charset="-120"/>
                </a:rPr>
                <a:t> </a:t>
              </a:r>
            </a:p>
          </p:txBody>
        </p:sp>
        <p:pic>
          <p:nvPicPr>
            <p:cNvPr id="144395" name="Picture 11" descr="team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4388" name="Rectangle 3"/>
          <p:cNvSpPr>
            <a:spLocks noChangeArrowheads="1"/>
          </p:cNvSpPr>
          <p:nvPr/>
        </p:nvSpPr>
        <p:spPr bwMode="auto">
          <a:xfrm>
            <a:off x="155575" y="1354138"/>
            <a:ext cx="6504657" cy="579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742950" lvl="1" indent="-285750">
              <a:buFontTx/>
              <a:buBlip>
                <a:blip r:embed="rId3"/>
              </a:buBlip>
            </a:pPr>
            <a:r>
              <a:rPr lang="zh-TW" altLang="en-US" sz="3200" b="1" dirty="0">
                <a:solidFill>
                  <a:srgbClr val="333399"/>
                </a:solidFill>
                <a:latin typeface="新細明體" charset="-120"/>
              </a:rPr>
              <a:t>生活教育</a:t>
            </a:r>
            <a:r>
              <a:rPr lang="zh-TW" altLang="en-US" sz="3200" b="1" dirty="0" smtClean="0">
                <a:solidFill>
                  <a:srgbClr val="333399"/>
                </a:solidFill>
                <a:latin typeface="新細明體" charset="-120"/>
              </a:rPr>
              <a:t>課</a:t>
            </a:r>
            <a:endParaRPr lang="zh-TW" altLang="en-US" sz="3200" b="1" dirty="0">
              <a:solidFill>
                <a:srgbClr val="333399"/>
              </a:solidFill>
              <a:latin typeface="新細明體" charset="-120"/>
            </a:endParaRPr>
          </a:p>
        </p:txBody>
      </p:sp>
      <p:sp>
        <p:nvSpPr>
          <p:cNvPr id="834599" name="Rectangle 39"/>
          <p:cNvSpPr>
            <a:spLocks noChangeArrowheads="1"/>
          </p:cNvSpPr>
          <p:nvPr/>
        </p:nvSpPr>
        <p:spPr bwMode="auto">
          <a:xfrm>
            <a:off x="0" y="188913"/>
            <a:ext cx="4572000" cy="8239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b="1">
                <a:solidFill>
                  <a:srgbClr val="0000FF"/>
                </a:solidFill>
                <a:ea typeface="新細明體" pitchFamily="18" charset="-120"/>
              </a:rPr>
              <a:t>學生成長支援</a:t>
            </a:r>
          </a:p>
        </p:txBody>
      </p:sp>
      <p:pic>
        <p:nvPicPr>
          <p:cNvPr id="14439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1880" y="2261526"/>
            <a:ext cx="2715120" cy="203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2204863"/>
            <a:ext cx="2808312" cy="210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3" name="圖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4208" y="2088551"/>
            <a:ext cx="1656184" cy="220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2" name="Rectangle 4"/>
          <p:cNvSpPr>
            <a:spLocks noChangeArrowheads="1"/>
          </p:cNvSpPr>
          <p:nvPr/>
        </p:nvSpPr>
        <p:spPr bwMode="auto">
          <a:xfrm>
            <a:off x="179388" y="1219200"/>
            <a:ext cx="8569325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推動關鍵項目的發展</a:t>
            </a:r>
            <a:r>
              <a:rPr lang="en-US" altLang="zh-TW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---</a:t>
            </a:r>
            <a:r>
              <a:rPr lang="zh-TW" altLang="en-US" sz="2800" b="1" dirty="0">
                <a:solidFill>
                  <a:schemeClr val="accent2"/>
                </a:solidFill>
                <a:latin typeface="+mj-ea"/>
                <a:ea typeface="新細明體" pitchFamily="18" charset="-120"/>
              </a:rPr>
              <a:t>德育、公民及國民教育</a:t>
            </a:r>
            <a:endParaRPr lang="zh-TW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  </a:t>
            </a:r>
            <a:r>
              <a:rPr lang="zh-TW" altLang="en-US" sz="2800" b="1" dirty="0">
                <a:latin typeface="+mj-ea"/>
                <a:ea typeface="+mj-ea"/>
              </a:rPr>
              <a:t>生活教育課、</a:t>
            </a:r>
            <a:r>
              <a:rPr lang="en-US" altLang="zh-TW" sz="2800" b="1" dirty="0">
                <a:latin typeface="+mj-ea"/>
                <a:ea typeface="+mj-ea"/>
              </a:rPr>
              <a:t>“</a:t>
            </a:r>
            <a:r>
              <a:rPr lang="zh-TW" altLang="en-US" sz="2800" b="1" dirty="0">
                <a:latin typeface="+mj-ea"/>
                <a:ea typeface="+mj-ea"/>
              </a:rPr>
              <a:t>別取笑我</a:t>
            </a:r>
            <a:r>
              <a:rPr lang="en-US" altLang="zh-TW" sz="2800" b="1" dirty="0">
                <a:latin typeface="+mj-ea"/>
                <a:ea typeface="+mj-ea"/>
              </a:rPr>
              <a:t>”</a:t>
            </a:r>
            <a:r>
              <a:rPr lang="zh-TW" altLang="en-US" sz="2800" b="1" dirty="0">
                <a:latin typeface="+mj-ea"/>
                <a:ea typeface="+mj-ea"/>
              </a:rPr>
              <a:t>課程</a:t>
            </a:r>
            <a:endParaRPr lang="zh-TW" alt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28002" name="Picture 7" descr="DSC018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2133600"/>
            <a:ext cx="29511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13" descr="IMG_21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3933825"/>
            <a:ext cx="27130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10" descr="IMG_05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2349500"/>
            <a:ext cx="38163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12" descr="IMG_05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25169">
            <a:off x="2051050" y="3933825"/>
            <a:ext cx="18002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Rectangle 11"/>
          <p:cNvSpPr>
            <a:spLocks noChangeArrowheads="1"/>
          </p:cNvSpPr>
          <p:nvPr/>
        </p:nvSpPr>
        <p:spPr bwMode="auto">
          <a:xfrm>
            <a:off x="6804025" y="5734050"/>
            <a:ext cx="196215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生活教育課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8313" y="5589588"/>
            <a:ext cx="269875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“</a:t>
            </a:r>
            <a:r>
              <a:rPr lang="zh-TW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別取笑我</a:t>
            </a:r>
            <a:r>
              <a:rPr lang="en-US" altLang="zh-TW" sz="2800" b="1" dirty="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”</a:t>
            </a:r>
            <a:r>
              <a:rPr lang="zh-TW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課程</a:t>
            </a:r>
          </a:p>
        </p:txBody>
      </p:sp>
      <p:grpSp>
        <p:nvGrpSpPr>
          <p:cNvPr id="128008" name="群組 6"/>
          <p:cNvGrpSpPr>
            <a:grpSpLocks/>
          </p:cNvGrpSpPr>
          <p:nvPr/>
        </p:nvGrpSpPr>
        <p:grpSpPr bwMode="auto">
          <a:xfrm>
            <a:off x="0" y="-26988"/>
            <a:ext cx="9175750" cy="1638301"/>
            <a:chOff x="0" y="0"/>
            <a:chExt cx="9175750" cy="1637745"/>
          </a:xfrm>
        </p:grpSpPr>
        <p:grpSp>
          <p:nvGrpSpPr>
            <p:cNvPr id="128009" name="群組 14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18" name="AutoShape 10"/>
              <p:cNvSpPr>
                <a:spLocks noChangeArrowheads="1"/>
              </p:cNvSpPr>
              <p:nvPr/>
            </p:nvSpPr>
            <p:spPr bwMode="auto">
              <a:xfrm>
                <a:off x="0" y="-9"/>
                <a:ext cx="9175750" cy="1267982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4800" b="1" dirty="0">
                    <a:solidFill>
                      <a:srgbClr val="0000FF"/>
                    </a:solidFill>
                    <a:latin typeface="+mj-ea"/>
                    <a:ea typeface="新細明體" pitchFamily="18" charset="-120"/>
                  </a:rPr>
                  <a:t> 課程組織與實施</a:t>
                </a:r>
              </a:p>
            </p:txBody>
          </p:sp>
          <p:pic>
            <p:nvPicPr>
              <p:cNvPr id="128012" name="Picture 11" descr="team1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8231188" y="1267983"/>
              <a:ext cx="877887" cy="3697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ea typeface="新細明體" pitchFamily="18" charset="-120"/>
                </a:rPr>
                <a:t>學與教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AutoShape 11"/>
          <p:cNvSpPr>
            <a:spLocks noChangeArrowheads="1"/>
          </p:cNvSpPr>
          <p:nvPr/>
        </p:nvSpPr>
        <p:spPr bwMode="auto">
          <a:xfrm>
            <a:off x="0" y="1628775"/>
            <a:ext cx="9144000" cy="935038"/>
          </a:xfrm>
          <a:prstGeom prst="flowChartProcess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zh-TW" sz="2800">
                <a:latin typeface="Arial" charset="0"/>
              </a:rPr>
              <a:t>拓闊學生經歷，認識當今世界面對的問題 ，</a:t>
            </a:r>
            <a:endParaRPr lang="en-US" altLang="zh-TW" sz="2800">
              <a:latin typeface="Arial" charset="0"/>
            </a:endParaRPr>
          </a:p>
          <a:p>
            <a:r>
              <a:rPr lang="zh-TW" altLang="zh-TW" sz="2800">
                <a:latin typeface="Arial" charset="0"/>
              </a:rPr>
              <a:t>培養學生尊重和民主的價值觀。</a:t>
            </a:r>
            <a:endParaRPr lang="zh-TW" altLang="en-US" sz="2800">
              <a:solidFill>
                <a:srgbClr val="0033CC"/>
              </a:solidFill>
              <a:latin typeface="新細明體" charset="-120"/>
            </a:endParaRPr>
          </a:p>
        </p:txBody>
      </p:sp>
      <p:grpSp>
        <p:nvGrpSpPr>
          <p:cNvPr id="145410" name="群組 14"/>
          <p:cNvGrpSpPr>
            <a:grpSpLocks/>
          </p:cNvGrpSpPr>
          <p:nvPr/>
        </p:nvGrpSpPr>
        <p:grpSpPr bwMode="auto">
          <a:xfrm>
            <a:off x="0" y="-26988"/>
            <a:ext cx="9175750" cy="1295401"/>
            <a:chOff x="0" y="-26988"/>
            <a:chExt cx="9175750" cy="1295401"/>
          </a:xfrm>
        </p:grpSpPr>
        <p:sp>
          <p:nvSpPr>
            <p:cNvPr id="145438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9175750" cy="1268413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TW" altLang="en-US" sz="4800" b="1">
                  <a:solidFill>
                    <a:srgbClr val="0000FF"/>
                  </a:solidFill>
                  <a:latin typeface="新細明體" charset="-120"/>
                </a:rPr>
                <a:t> </a:t>
              </a:r>
            </a:p>
          </p:txBody>
        </p:sp>
        <p:pic>
          <p:nvPicPr>
            <p:cNvPr id="145439" name="Picture 11" descr="team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164388" y="1241425"/>
            <a:ext cx="1946275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校風及學生支援</a:t>
            </a:r>
          </a:p>
        </p:txBody>
      </p:sp>
      <p:sp>
        <p:nvSpPr>
          <p:cNvPr id="453639" name="Rectangle 7"/>
          <p:cNvSpPr>
            <a:spLocks noChangeArrowheads="1"/>
          </p:cNvSpPr>
          <p:nvPr/>
        </p:nvSpPr>
        <p:spPr bwMode="auto">
          <a:xfrm>
            <a:off x="0" y="188913"/>
            <a:ext cx="457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0000FF"/>
                </a:solidFill>
                <a:ea typeface="新細明體" pitchFamily="18" charset="-120"/>
              </a:rPr>
              <a:t>學生成長支援</a:t>
            </a:r>
          </a:p>
        </p:txBody>
      </p:sp>
      <p:pic>
        <p:nvPicPr>
          <p:cNvPr id="17" name="Picture 20" descr="IMG_0617"/>
          <p:cNvPicPr>
            <a:picLocks noChangeAspect="1" noChangeArrowheads="1"/>
          </p:cNvPicPr>
          <p:nvPr/>
        </p:nvPicPr>
        <p:blipFill>
          <a:blip r:embed="rId4" cstate="print"/>
          <a:srcRect l="10800" t="3244" r="15761"/>
          <a:stretch>
            <a:fillRect/>
          </a:stretch>
        </p:blipFill>
        <p:spPr bwMode="auto">
          <a:xfrm>
            <a:off x="467544" y="3429000"/>
            <a:ext cx="2924384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5437" name="Rectangle 15"/>
          <p:cNvSpPr>
            <a:spLocks noChangeArrowheads="1"/>
          </p:cNvSpPr>
          <p:nvPr/>
        </p:nvSpPr>
        <p:spPr bwMode="auto">
          <a:xfrm>
            <a:off x="0" y="2565400"/>
            <a:ext cx="6227763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000000"/>
                </a:solidFill>
              </a:rPr>
              <a:t>建立校本</a:t>
            </a:r>
            <a:r>
              <a:rPr lang="en-US" altLang="zh-TW" sz="2400" b="1">
                <a:solidFill>
                  <a:srgbClr val="000000"/>
                </a:solidFill>
              </a:rPr>
              <a:t>DLAM (Don’t Laugh at me)</a:t>
            </a:r>
            <a:r>
              <a:rPr lang="zh-TW" altLang="en-US" sz="2400" b="1">
                <a:solidFill>
                  <a:srgbClr val="000000"/>
                </a:solidFill>
              </a:rPr>
              <a:t>課程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7350125" y="1125538"/>
            <a:ext cx="1793875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latin typeface="Arial" charset="0"/>
              </a:rPr>
              <a:t>校風及學生支援</a:t>
            </a:r>
            <a:endParaRPr lang="zh-TW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371600" y="34290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zh-TW" alt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459" name="Text Box 4"/>
          <p:cNvSpPr txBox="1">
            <a:spLocks noChangeArrowheads="1"/>
          </p:cNvSpPr>
          <p:nvPr/>
        </p:nvSpPr>
        <p:spPr bwMode="auto">
          <a:xfrm>
            <a:off x="3924300" y="4941888"/>
            <a:ext cx="4648200" cy="1674812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班際友愛活動</a:t>
            </a:r>
          </a:p>
          <a:p>
            <a:pPr>
              <a:lnSpc>
                <a:spcPct val="4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別取笑我課程：被中傷的狼</a:t>
            </a:r>
          </a:p>
          <a:p>
            <a:pPr>
              <a:lnSpc>
                <a:spcPct val="4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別取笑我課程：易地而處</a:t>
            </a:r>
          </a:p>
          <a:p>
            <a:pPr>
              <a:lnSpc>
                <a:spcPct val="4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別取笑我課程：紛爭電梯</a:t>
            </a:r>
          </a:p>
        </p:txBody>
      </p:sp>
      <p:pic>
        <p:nvPicPr>
          <p:cNvPr id="70661" name="Picture 5" descr="DSCN02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93202">
            <a:off x="6732588" y="1844675"/>
            <a:ext cx="1625600" cy="2182813"/>
          </a:xfrm>
          <a:prstGeom prst="rect">
            <a:avLst/>
          </a:prstGeom>
          <a:noFill/>
          <a:ln w="57150">
            <a:solidFill>
              <a:srgbClr val="9900FF"/>
            </a:solidFill>
            <a:miter lim="800000"/>
            <a:headEnd/>
            <a:tailEnd/>
          </a:ln>
          <a:effectLst>
            <a:outerShdw dist="152928" dir="2901988" algn="ctr" rotWithShape="0">
              <a:schemeClr val="bg1"/>
            </a:outerShdw>
          </a:effectLst>
          <a:extLst/>
        </p:spPr>
      </p:pic>
      <p:grpSp>
        <p:nvGrpSpPr>
          <p:cNvPr id="147462" name="群組 14"/>
          <p:cNvGrpSpPr>
            <a:grpSpLocks/>
          </p:cNvGrpSpPr>
          <p:nvPr/>
        </p:nvGrpSpPr>
        <p:grpSpPr bwMode="auto">
          <a:xfrm>
            <a:off x="0" y="-171450"/>
            <a:ext cx="9175750" cy="1295400"/>
            <a:chOff x="0" y="-26988"/>
            <a:chExt cx="9175750" cy="1295401"/>
          </a:xfrm>
        </p:grpSpPr>
        <p:sp>
          <p:nvSpPr>
            <p:cNvPr id="147469" name="AutoShape 10"/>
            <p:cNvSpPr>
              <a:spLocks noChangeArrowheads="1"/>
            </p:cNvSpPr>
            <p:nvPr/>
          </p:nvSpPr>
          <p:spPr bwMode="auto">
            <a:xfrm>
              <a:off x="0" y="-1"/>
              <a:ext cx="9175750" cy="1268414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TW" altLang="en-US" sz="4800" b="1">
                  <a:solidFill>
                    <a:srgbClr val="0000FF"/>
                  </a:solidFill>
                  <a:latin typeface="新細明體" charset="-120"/>
                </a:rPr>
                <a:t> </a:t>
              </a:r>
            </a:p>
          </p:txBody>
        </p:sp>
        <p:pic>
          <p:nvPicPr>
            <p:cNvPr id="147470" name="Picture 11" descr="team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5690" name="Text Box 10"/>
          <p:cNvSpPr txBox="1">
            <a:spLocks noChangeArrowheads="1"/>
          </p:cNvSpPr>
          <p:nvPr/>
        </p:nvSpPr>
        <p:spPr bwMode="auto">
          <a:xfrm>
            <a:off x="250825" y="0"/>
            <a:ext cx="44640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>
                <a:solidFill>
                  <a:srgbClr val="0000FF"/>
                </a:solidFill>
                <a:ea typeface="新細明體" pitchFamily="18" charset="-120"/>
              </a:rPr>
              <a:t>第一層輔導支援</a:t>
            </a:r>
          </a:p>
        </p:txBody>
      </p:sp>
      <p:sp>
        <p:nvSpPr>
          <p:cNvPr id="147464" name="Rectangle 3"/>
          <p:cNvSpPr>
            <a:spLocks noChangeArrowheads="1"/>
          </p:cNvSpPr>
          <p:nvPr/>
        </p:nvSpPr>
        <p:spPr bwMode="auto">
          <a:xfrm>
            <a:off x="0" y="1125538"/>
            <a:ext cx="730885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742950" lvl="1" indent="-285750">
              <a:buFontTx/>
              <a:buBlip>
                <a:blip r:embed="rId5"/>
              </a:buBlip>
            </a:pPr>
            <a:r>
              <a:rPr lang="zh-TW" altLang="en-US" sz="3200" b="1">
                <a:solidFill>
                  <a:srgbClr val="333399"/>
                </a:solidFill>
                <a:latin typeface="新細明體" charset="-120"/>
              </a:rPr>
              <a:t>各級輔導主題</a:t>
            </a:r>
          </a:p>
        </p:txBody>
      </p:sp>
      <p:sp>
        <p:nvSpPr>
          <p:cNvPr id="147465" name="Text Box 12"/>
          <p:cNvSpPr txBox="1">
            <a:spLocks noChangeArrowheads="1"/>
          </p:cNvSpPr>
          <p:nvPr/>
        </p:nvSpPr>
        <p:spPr bwMode="auto">
          <a:xfrm>
            <a:off x="539750" y="2276475"/>
            <a:ext cx="3040063" cy="2290763"/>
          </a:xfrm>
          <a:prstGeom prst="rect">
            <a:avLst/>
          </a:prstGeom>
          <a:solidFill>
            <a:srgbClr val="99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25000"/>
              </a:spcBef>
              <a:buFontTx/>
              <a:buChar char="•"/>
            </a:pPr>
            <a:endParaRPr lang="zh-TW" altLang="en-US" sz="2800" b="1">
              <a:solidFill>
                <a:srgbClr val="FFFF00"/>
              </a:solidFill>
              <a:latin typeface="Arial" charset="0"/>
              <a:ea typeface="方正中楷" pitchFamily="65" charset="-120"/>
            </a:endParaRPr>
          </a:p>
          <a:p>
            <a:pPr>
              <a:lnSpc>
                <a:spcPct val="65000"/>
              </a:lnSpc>
              <a:spcBef>
                <a:spcPct val="25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開開心心上小一</a:t>
            </a:r>
          </a:p>
          <a:p>
            <a:pPr>
              <a:lnSpc>
                <a:spcPct val="65000"/>
              </a:lnSpc>
              <a:spcBef>
                <a:spcPct val="25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小一適應課程</a:t>
            </a:r>
          </a:p>
          <a:p>
            <a:pPr>
              <a:lnSpc>
                <a:spcPct val="65000"/>
              </a:lnSpc>
              <a:spcBef>
                <a:spcPct val="25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迎新會</a:t>
            </a:r>
          </a:p>
          <a:p>
            <a:pPr>
              <a:lnSpc>
                <a:spcPct val="65000"/>
              </a:lnSpc>
              <a:spcBef>
                <a:spcPct val="25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愛心大使</a:t>
            </a:r>
          </a:p>
          <a:p>
            <a:pPr>
              <a:lnSpc>
                <a:spcPct val="65000"/>
              </a:lnSpc>
              <a:spcBef>
                <a:spcPct val="25000"/>
              </a:spcBef>
              <a:buFontTx/>
              <a:buChar char="•"/>
            </a:pPr>
            <a:endParaRPr lang="zh-TW" altLang="en-US" sz="2800" b="1">
              <a:solidFill>
                <a:srgbClr val="FFFF00"/>
              </a:solidFill>
              <a:latin typeface="Arial" charset="0"/>
              <a:ea typeface="方正中楷" pitchFamily="65" charset="-120"/>
            </a:endParaRPr>
          </a:p>
        </p:txBody>
      </p:sp>
      <p:sp>
        <p:nvSpPr>
          <p:cNvPr id="147466" name="Text Box 13"/>
          <p:cNvSpPr txBox="1">
            <a:spLocks noChangeArrowheads="1"/>
          </p:cNvSpPr>
          <p:nvPr/>
        </p:nvSpPr>
        <p:spPr bwMode="auto">
          <a:xfrm>
            <a:off x="3995738" y="1341438"/>
            <a:ext cx="2089150" cy="2573337"/>
          </a:xfrm>
          <a:prstGeom prst="rect">
            <a:avLst/>
          </a:prstGeom>
          <a:solidFill>
            <a:srgbClr val="99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endParaRPr lang="zh-TW" altLang="en-US" sz="2800" b="1">
              <a:solidFill>
                <a:srgbClr val="FFFF00"/>
              </a:solidFill>
              <a:latin typeface="Arial" charset="0"/>
              <a:ea typeface="方正中楷" pitchFamily="65" charset="-120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常規訓練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伴讀計劃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情緒關注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zh-TW" altLang="en-US" sz="2800" b="1">
                <a:solidFill>
                  <a:srgbClr val="FFFF00"/>
                </a:solidFill>
                <a:latin typeface="Arial" charset="0"/>
                <a:ea typeface="方正中楷" pitchFamily="65" charset="-120"/>
              </a:rPr>
              <a:t>班際活動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endParaRPr lang="zh-TW" altLang="en-US" sz="2800" b="1">
              <a:solidFill>
                <a:srgbClr val="FFFF00"/>
              </a:solidFill>
              <a:latin typeface="Arial" charset="0"/>
              <a:ea typeface="方正中楷" pitchFamily="65" charset="-120"/>
            </a:endParaRPr>
          </a:p>
        </p:txBody>
      </p:sp>
      <p:sp>
        <p:nvSpPr>
          <p:cNvPr id="147467" name="Rectangle 15"/>
          <p:cNvSpPr>
            <a:spLocks noChangeArrowheads="1"/>
          </p:cNvSpPr>
          <p:nvPr/>
        </p:nvSpPr>
        <p:spPr bwMode="auto">
          <a:xfrm>
            <a:off x="0" y="1773238"/>
            <a:ext cx="3413125" cy="547687"/>
          </a:xfrm>
          <a:prstGeom prst="rect">
            <a:avLst/>
          </a:prstGeom>
          <a:solidFill>
            <a:srgbClr val="FFFF00"/>
          </a:solidFill>
          <a:ln w="28575">
            <a:solidFill>
              <a:srgbClr val="99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 b="1">
                <a:solidFill>
                  <a:srgbClr val="000000"/>
                </a:solidFill>
              </a:rPr>
              <a:t>一年級</a:t>
            </a:r>
            <a:r>
              <a:rPr lang="zh-TW" altLang="en-US" sz="2800" b="1"/>
              <a:t>：適應新生活</a:t>
            </a:r>
          </a:p>
        </p:txBody>
      </p:sp>
      <p:sp>
        <p:nvSpPr>
          <p:cNvPr id="147468" name="Rectangle 15"/>
          <p:cNvSpPr>
            <a:spLocks noChangeArrowheads="1"/>
          </p:cNvSpPr>
          <p:nvPr/>
        </p:nvSpPr>
        <p:spPr bwMode="auto">
          <a:xfrm>
            <a:off x="3924300" y="4365625"/>
            <a:ext cx="3403600" cy="538163"/>
          </a:xfrm>
          <a:prstGeom prst="rect">
            <a:avLst/>
          </a:prstGeom>
          <a:solidFill>
            <a:srgbClr val="FFFF00"/>
          </a:solidFill>
          <a:ln w="19050">
            <a:solidFill>
              <a:srgbClr val="99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 b="1">
                <a:solidFill>
                  <a:srgbClr val="000000"/>
                </a:solidFill>
              </a:rPr>
              <a:t>二年級</a:t>
            </a:r>
            <a:r>
              <a:rPr lang="zh-TW" altLang="en-US" sz="2800" b="1"/>
              <a:t>：友愛的校園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7" y="4705403"/>
            <a:ext cx="2882627" cy="191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8931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5000">
                <a:solidFill>
                  <a:srgbClr val="292929"/>
                </a:solidFill>
                <a:latin typeface="Arial" charset="0"/>
                <a:ea typeface="標楷體" pitchFamily="65" charset="-120"/>
              </a:rPr>
              <a:t>     大埔舊墟公立學校</a:t>
            </a:r>
          </a:p>
        </p:txBody>
      </p:sp>
      <p:pic>
        <p:nvPicPr>
          <p:cNvPr id="95234" name="Picture 17" descr="最靚校徽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3513" y="908050"/>
            <a:ext cx="8350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0525" y="2160588"/>
            <a:ext cx="87487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9999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800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課程發展與時並進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3150" y="3460750"/>
            <a:ext cx="72009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9999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900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規劃具前瞻性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81000"/>
            <a:ext cx="9144000" cy="914400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49507" name="Text Box 18"/>
          <p:cNvSpPr txBox="1">
            <a:spLocks noChangeArrowheads="1"/>
          </p:cNvSpPr>
          <p:nvPr/>
        </p:nvSpPr>
        <p:spPr bwMode="auto">
          <a:xfrm>
            <a:off x="1187450" y="1628775"/>
            <a:ext cx="6408738" cy="5191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 i="1">
                <a:solidFill>
                  <a:srgbClr val="660066"/>
                </a:solidFill>
                <a:latin typeface="方正準圓" pitchFamily="65" charset="-120"/>
                <a:ea typeface="方正準圓" pitchFamily="65" charset="-120"/>
              </a:rPr>
              <a:t>課室以外的學習經歷  </a:t>
            </a:r>
            <a:r>
              <a:rPr lang="en-US" altLang="zh-TW" sz="2800" b="1" i="1">
                <a:solidFill>
                  <a:srgbClr val="660066"/>
                </a:solidFill>
                <a:latin typeface="方正準圓" pitchFamily="65" charset="-120"/>
                <a:ea typeface="方正準圓" pitchFamily="65" charset="-120"/>
              </a:rPr>
              <a:t>OLE   (</a:t>
            </a:r>
            <a:r>
              <a:rPr lang="zh-TW" altLang="en-US" sz="2800" b="1" i="1">
                <a:solidFill>
                  <a:srgbClr val="660066"/>
                </a:solidFill>
                <a:latin typeface="方正準圓" pitchFamily="65" charset="-120"/>
                <a:ea typeface="方正準圓" pitchFamily="65" charset="-120"/>
              </a:rPr>
              <a:t>全級參與</a:t>
            </a:r>
            <a:r>
              <a:rPr lang="en-US" altLang="zh-TW" sz="2800" b="1" i="1">
                <a:solidFill>
                  <a:srgbClr val="660066"/>
                </a:solidFill>
                <a:latin typeface="方正準圓" pitchFamily="65" charset="-120"/>
                <a:ea typeface="方正準圓" pitchFamily="65" charset="-120"/>
              </a:rPr>
              <a:t>)</a:t>
            </a:r>
          </a:p>
        </p:txBody>
      </p:sp>
      <p:graphicFrame>
        <p:nvGraphicFramePr>
          <p:cNvPr id="49278" name="Group 126"/>
          <p:cNvGraphicFramePr>
            <a:graphicFrameLocks noGrp="1"/>
          </p:cNvGraphicFramePr>
          <p:nvPr/>
        </p:nvGraphicFramePr>
        <p:xfrm>
          <a:off x="1006475" y="2281238"/>
          <a:ext cx="7143750" cy="2160591"/>
        </p:xfrm>
        <a:graphic>
          <a:graphicData uri="http://schemas.openxmlformats.org/drawingml/2006/table">
            <a:tbl>
              <a:tblPr/>
              <a:tblGrid>
                <a:gridCol w="1082675"/>
                <a:gridCol w="1108075"/>
                <a:gridCol w="3441700"/>
                <a:gridCol w="1511300"/>
              </a:tblGrid>
              <a:tr h="51812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年級</a:t>
                      </a:r>
                      <a:endParaRPr kumimoji="0" lang="zh-TW" alt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對象</a:t>
                      </a:r>
                      <a:endParaRPr kumimoji="0" lang="zh-TW" altLang="en-US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服務內容</a:t>
                      </a:r>
                      <a:endParaRPr kumimoji="0" lang="zh-TW" altLang="en-US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角色</a:t>
                      </a:r>
                      <a:endParaRPr kumimoji="0" lang="zh-TW" altLang="en-US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4275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四年級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社區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社區清潔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清潔小先鋒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</a:tr>
              <a:tr h="75061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五年級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長者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探訪長者、為長者表演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快樂的種子散播者</a:t>
                      </a:r>
                      <a:endParaRPr kumimoji="0" lang="zh-TW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44909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六年級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幼稚園生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探訪幼小、為幼稚園生講故事</a:t>
                      </a:r>
                      <a:endParaRPr kumimoji="0" lang="zh-TW" alt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小老師</a:t>
                      </a:r>
                      <a:endParaRPr kumimoji="0" lang="zh-TW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方正準圓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149535" name="Picture 128" descr="IMG_12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775" y="4592638"/>
            <a:ext cx="222567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36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5188" y="4575175"/>
            <a:ext cx="22669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37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6475" y="4619625"/>
            <a:ext cx="23399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81570" y="188640"/>
            <a:ext cx="4572000" cy="8239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0000FF"/>
                </a:solidFill>
                <a:ea typeface="新細明體" pitchFamily="18" charset="-120"/>
              </a:rPr>
              <a:t>學生成長支援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00"/>
            <a:ext cx="9144000" cy="914400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532482" name="AutoShape 2"/>
          <p:cNvSpPr>
            <a:spLocks noChangeArrowheads="1"/>
          </p:cNvSpPr>
          <p:nvPr/>
        </p:nvSpPr>
        <p:spPr bwMode="auto">
          <a:xfrm>
            <a:off x="395288" y="290513"/>
            <a:ext cx="7775575" cy="1143000"/>
          </a:xfrm>
          <a:prstGeom prst="roundRect">
            <a:avLst>
              <a:gd name="adj" fmla="val 21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zh-TW" altLang="en-US" sz="7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小眼睛看大世界</a:t>
            </a:r>
          </a:p>
        </p:txBody>
      </p:sp>
      <p:graphicFrame>
        <p:nvGraphicFramePr>
          <p:cNvPr id="14370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374577"/>
              </p:ext>
            </p:extLst>
          </p:nvPr>
        </p:nvGraphicFramePr>
        <p:xfrm>
          <a:off x="669925" y="1958975"/>
          <a:ext cx="7804150" cy="4111518"/>
        </p:xfrm>
        <a:graphic>
          <a:graphicData uri="http://schemas.openxmlformats.org/drawingml/2006/table">
            <a:tbl>
              <a:tblPr/>
              <a:tblGrid>
                <a:gridCol w="2749947"/>
                <a:gridCol w="5054203"/>
              </a:tblGrid>
              <a:tr h="66691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2017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8-11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kumimoji="0" lang="en-US" altLang="zh-TW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星期五至一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0F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教育局赤子情中國心  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北京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五及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六年級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0FF"/>
                    </a:solidFill>
                  </a:tcPr>
                </a:tc>
              </a:tr>
              <a:tr h="66691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2016</a:t>
                      </a:r>
                      <a:r>
                        <a:rPr kumimoji="0" lang="zh-TW" altLang="en-US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年</a:t>
                      </a:r>
                      <a:r>
                        <a:rPr kumimoji="0" lang="en-US" altLang="zh-TW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11</a:t>
                      </a:r>
                      <a:r>
                        <a:rPr kumimoji="0" lang="zh-TW" altLang="en-US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月</a:t>
                      </a:r>
                      <a:r>
                        <a:rPr kumimoji="0" lang="en-US" altLang="zh-TW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19-20</a:t>
                      </a:r>
                      <a:r>
                        <a:rPr kumimoji="0" lang="zh-TW" altLang="en-US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日</a:t>
                      </a:r>
                      <a:endParaRPr kumimoji="0" lang="en-US" altLang="zh-TW" sz="20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星期五</a:t>
                      </a:r>
                      <a:r>
                        <a:rPr kumimoji="0" lang="zh-TW" altLang="zh-TW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、</a:t>
                      </a:r>
                      <a:r>
                        <a:rPr kumimoji="0" lang="zh-TW" altLang="en-US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六</a:t>
                      </a:r>
                      <a:r>
                        <a:rPr kumimoji="0" lang="en-US" altLang="zh-TW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教育局同根同心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廣州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考察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全體五年級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6691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2017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-25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kumimoji="0" lang="en-US" altLang="zh-TW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美國肯德基文化交流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五、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六年級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67074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2016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-25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kumimoji="0" lang="en-US" altLang="zh-TW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華康新儷粗黑" pitchFamily="34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東京科技考察之旅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五年級為主、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六年級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6707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2016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日至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kumimoji="0" lang="en-US" altLang="zh-TW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台灣可持續發展環保之旅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四年級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6707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2017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日至</a:t>
                      </a:r>
                      <a:r>
                        <a:rPr kumimoji="0" lang="en-US" altLang="zh-TW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</a:t>
                      </a: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kumimoji="0" lang="en-US" altLang="zh-TW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游泳尖子杭州培訓</a:t>
                      </a:r>
                    </a:p>
                  </a:txBody>
                  <a:tcPr marL="91436" marR="914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0551" name="Text Box 18"/>
          <p:cNvSpPr txBox="1">
            <a:spLocks noChangeArrowheads="1"/>
          </p:cNvSpPr>
          <p:nvPr/>
        </p:nvSpPr>
        <p:spPr bwMode="auto">
          <a:xfrm>
            <a:off x="1331913" y="1439863"/>
            <a:ext cx="5903912" cy="5191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 i="1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方正準圓" pitchFamily="65" charset="-120"/>
              </a:rPr>
              <a:t>放眼世界－境外體驗</a:t>
            </a:r>
            <a:r>
              <a:rPr lang="en-US" altLang="zh-TW" sz="2800" b="1" i="1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方正準圓" pitchFamily="65" charset="-120"/>
              </a:rPr>
              <a:t>.</a:t>
            </a:r>
            <a:r>
              <a:rPr lang="zh-TW" altLang="en-US" sz="2800" b="1" i="1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方正準圓" pitchFamily="65" charset="-120"/>
              </a:rPr>
              <a:t>學習</a:t>
            </a:r>
            <a:r>
              <a:rPr lang="en-US" altLang="zh-TW" sz="2800" b="1" i="1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方正準圓" pitchFamily="65" charset="-120"/>
              </a:rPr>
              <a:t>.</a:t>
            </a:r>
            <a:r>
              <a:rPr lang="zh-TW" altLang="en-US" sz="2800" b="1" i="1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方正準圓" pitchFamily="65" charset="-120"/>
              </a:rPr>
              <a:t>交流</a:t>
            </a:r>
          </a:p>
        </p:txBody>
      </p:sp>
      <p:sp>
        <p:nvSpPr>
          <p:cNvPr id="150552" name="文字方塊 2"/>
          <p:cNvSpPr txBox="1">
            <a:spLocks noChangeArrowheads="1"/>
          </p:cNvSpPr>
          <p:nvPr/>
        </p:nvSpPr>
        <p:spPr bwMode="auto">
          <a:xfrm>
            <a:off x="4067175" y="5969000"/>
            <a:ext cx="50006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b="1" i="1" dirty="0">
                <a:solidFill>
                  <a:srgbClr val="660066"/>
                </a:solidFill>
                <a:latin typeface="方正準圓" pitchFamily="65" charset="-120"/>
                <a:ea typeface="方正準圓" pitchFamily="65" charset="-120"/>
              </a:rPr>
              <a:t>本校設關愛夢飛翔計劃津貼</a:t>
            </a:r>
            <a:endParaRPr lang="zh-HK" altLang="en-US" sz="2800" b="1" i="1" dirty="0">
              <a:solidFill>
                <a:srgbClr val="660066"/>
              </a:solidFill>
              <a:latin typeface="方正準圓" pitchFamily="65" charset="-120"/>
              <a:ea typeface="方正準圓" pitchFamily="65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2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ChangeArrowheads="1"/>
          </p:cNvSpPr>
          <p:nvPr/>
        </p:nvSpPr>
        <p:spPr bwMode="auto">
          <a:xfrm>
            <a:off x="0" y="836613"/>
            <a:ext cx="9144000" cy="1008062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00">
              <a:solidFill>
                <a:srgbClr val="000000"/>
              </a:solidFill>
            </a:endParaRPr>
          </a:p>
        </p:txBody>
      </p:sp>
      <p:sp>
        <p:nvSpPr>
          <p:cNvPr id="151554" name="Oval 11"/>
          <p:cNvSpPr>
            <a:spLocks noChangeArrowheads="1"/>
          </p:cNvSpPr>
          <p:nvPr/>
        </p:nvSpPr>
        <p:spPr bwMode="auto">
          <a:xfrm>
            <a:off x="7451725" y="620713"/>
            <a:ext cx="1081088" cy="1008062"/>
          </a:xfrm>
          <a:prstGeom prst="ellipse">
            <a:avLst/>
          </a:prstGeom>
          <a:solidFill>
            <a:schemeClr val="bg1">
              <a:alpha val="5098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 sz="1600">
              <a:solidFill>
                <a:srgbClr val="000000"/>
              </a:solidFill>
            </a:endParaRP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8931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5000">
                <a:solidFill>
                  <a:srgbClr val="292929"/>
                </a:solidFill>
                <a:latin typeface="Arial" charset="0"/>
                <a:ea typeface="標楷體" pitchFamily="65" charset="-120"/>
              </a:rPr>
              <a:t>     大埔舊墟公立學校</a:t>
            </a:r>
          </a:p>
        </p:txBody>
      </p:sp>
      <p:pic>
        <p:nvPicPr>
          <p:cNvPr id="151556" name="Picture 17" descr="最靚校徽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74788" y="836613"/>
            <a:ext cx="1135062" cy="1223962"/>
          </a:xfrm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74788" y="2205038"/>
            <a:ext cx="6192837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1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魏碑" pitchFamily="65" charset="-120"/>
              </a:rPr>
              <a:t>全面發展</a:t>
            </a:r>
          </a:p>
          <a:p>
            <a:pPr>
              <a:defRPr/>
            </a:pPr>
            <a:r>
              <a:rPr lang="zh-TW" altLang="en-US" sz="11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方正魏碑" pitchFamily="65" charset="-120"/>
              </a:rPr>
              <a:t>多元潛能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/>
          <p:cNvGrpSpPr>
            <a:grpSpLocks/>
          </p:cNvGrpSpPr>
          <p:nvPr/>
        </p:nvGrpSpPr>
        <p:grpSpPr bwMode="auto">
          <a:xfrm>
            <a:off x="0" y="-1588"/>
            <a:ext cx="9144000" cy="1268413"/>
            <a:chOff x="0" y="-1"/>
            <a:chExt cx="5760" cy="799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1931" name="Group 3"/>
            <p:cNvGrpSpPr>
              <a:grpSpLocks/>
            </p:cNvGrpSpPr>
            <p:nvPr/>
          </p:nvGrpSpPr>
          <p:grpSpPr bwMode="auto">
            <a:xfrm>
              <a:off x="0" y="-1"/>
              <a:ext cx="5760" cy="799"/>
              <a:chOff x="0" y="0"/>
              <a:chExt cx="5760" cy="799"/>
            </a:xfrm>
            <a:grpFill/>
          </p:grpSpPr>
          <p:sp>
            <p:nvSpPr>
              <p:cNvPr id="81933" name="AutoShap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799"/>
              </a:xfrm>
              <a:prstGeom prst="flowChartProcess">
                <a:avLst/>
              </a:prstGeom>
              <a:grpFill/>
              <a:ln>
                <a:noFill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5000" b="1" dirty="0">
                    <a:solidFill>
                      <a:srgbClr val="0000FF"/>
                    </a:solidFill>
                    <a:ea typeface="新細明體" pitchFamily="18" charset="-120"/>
                  </a:rPr>
                  <a:t>全面發展 多元潛能</a:t>
                </a:r>
              </a:p>
            </p:txBody>
          </p:sp>
          <p:pic>
            <p:nvPicPr>
              <p:cNvPr id="81934" name="Picture 5" descr="team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rcRect/>
              <a:stretch>
                <a:fillRect/>
              </a:stretch>
            </p:blipFill>
            <p:spPr bwMode="auto">
              <a:xfrm>
                <a:off x="3470" y="59"/>
                <a:ext cx="2138" cy="68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</p:grpSp>
        <p:sp>
          <p:nvSpPr>
            <p:cNvPr id="81932" name="Line 6"/>
            <p:cNvSpPr>
              <a:spLocks noChangeShapeType="1"/>
            </p:cNvSpPr>
            <p:nvPr/>
          </p:nvSpPr>
          <p:spPr bwMode="auto">
            <a:xfrm>
              <a:off x="0" y="798"/>
              <a:ext cx="5760" cy="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HK" altLang="en-US">
                <a:solidFill>
                  <a:prstClr val="black"/>
                </a:solidFill>
                <a:ea typeface="新細明體" pitchFamily="18" charset="-120"/>
              </a:endParaRPr>
            </a:p>
          </p:txBody>
        </p:sp>
      </p:grpSp>
      <p:sp>
        <p:nvSpPr>
          <p:cNvPr id="153602" name="Rectangle 8"/>
          <p:cNvSpPr>
            <a:spLocks noChangeArrowheads="1"/>
          </p:cNvSpPr>
          <p:nvPr/>
        </p:nvSpPr>
        <p:spPr bwMode="auto">
          <a:xfrm>
            <a:off x="0" y="1268413"/>
            <a:ext cx="4284663" cy="6254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500" b="1">
                <a:solidFill>
                  <a:srgbClr val="000000"/>
                </a:solidFill>
                <a:latin typeface="新細明體" charset="-120"/>
              </a:rPr>
              <a:t>教師帶領的課外活動</a:t>
            </a:r>
          </a:p>
        </p:txBody>
      </p:sp>
      <p:sp>
        <p:nvSpPr>
          <p:cNvPr id="153603" name="Rectangle 43"/>
          <p:cNvSpPr>
            <a:spLocks noChangeArrowheads="1"/>
          </p:cNvSpPr>
          <p:nvPr/>
        </p:nvSpPr>
        <p:spPr bwMode="auto">
          <a:xfrm>
            <a:off x="12700" y="1958975"/>
            <a:ext cx="9131300" cy="6318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500" b="1">
                <a:solidFill>
                  <a:srgbClr val="000000"/>
                </a:solidFill>
                <a:latin typeface="新細明體" charset="-120"/>
              </a:rPr>
              <a:t> </a:t>
            </a:r>
            <a:r>
              <a:rPr lang="zh-TW" altLang="en-US" sz="3200" b="1">
                <a:solidFill>
                  <a:srgbClr val="000000"/>
                </a:solidFill>
                <a:latin typeface="新細明體" charset="-120"/>
              </a:rPr>
              <a:t>每學期開辦超過</a:t>
            </a:r>
            <a:r>
              <a:rPr lang="en-US" altLang="zh-TW" sz="3200" b="1">
                <a:solidFill>
                  <a:srgbClr val="000000"/>
                </a:solidFill>
                <a:latin typeface="新細明體" charset="-120"/>
              </a:rPr>
              <a:t>60</a:t>
            </a:r>
            <a:r>
              <a:rPr lang="zh-TW" altLang="en-US" sz="3200" b="1">
                <a:solidFill>
                  <a:srgbClr val="000000"/>
                </a:solidFill>
                <a:latin typeface="新細明體" charset="-120"/>
              </a:rPr>
              <a:t>組，全學年超過</a:t>
            </a:r>
            <a:r>
              <a:rPr lang="en-US" altLang="zh-TW" sz="3200" b="1">
                <a:solidFill>
                  <a:srgbClr val="000000"/>
                </a:solidFill>
                <a:latin typeface="新細明體" charset="-120"/>
              </a:rPr>
              <a:t>3500</a:t>
            </a:r>
            <a:r>
              <a:rPr lang="zh-TW" altLang="en-US" sz="3200" b="1">
                <a:solidFill>
                  <a:srgbClr val="000000"/>
                </a:solidFill>
                <a:latin typeface="新細明體" charset="-120"/>
              </a:rPr>
              <a:t>人次參加</a:t>
            </a:r>
          </a:p>
        </p:txBody>
      </p:sp>
      <p:sp>
        <p:nvSpPr>
          <p:cNvPr id="153604" name="Rectangle 44"/>
          <p:cNvSpPr>
            <a:spLocks noChangeArrowheads="1"/>
          </p:cNvSpPr>
          <p:nvPr/>
        </p:nvSpPr>
        <p:spPr bwMode="auto">
          <a:xfrm>
            <a:off x="-3175" y="2949575"/>
            <a:ext cx="6011863" cy="62547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500" b="1">
                <a:solidFill>
                  <a:srgbClr val="000000"/>
                </a:solidFill>
                <a:latin typeface="新細明體" charset="-120"/>
              </a:rPr>
              <a:t>由家長教師會舉辦的課外活動</a:t>
            </a:r>
          </a:p>
        </p:txBody>
      </p:sp>
      <p:sp>
        <p:nvSpPr>
          <p:cNvPr id="153605" name="Rectangle 45"/>
          <p:cNvSpPr>
            <a:spLocks noChangeArrowheads="1"/>
          </p:cNvSpPr>
          <p:nvPr/>
        </p:nvSpPr>
        <p:spPr bwMode="auto">
          <a:xfrm>
            <a:off x="0" y="3654425"/>
            <a:ext cx="9144000" cy="63182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500" b="1">
                <a:solidFill>
                  <a:srgbClr val="000000"/>
                </a:solidFill>
                <a:latin typeface="新細明體" charset="-120"/>
              </a:rPr>
              <a:t> </a:t>
            </a:r>
            <a:r>
              <a:rPr lang="zh-TW" altLang="en-US" sz="3200" b="1">
                <a:solidFill>
                  <a:srgbClr val="000000"/>
                </a:solidFill>
                <a:latin typeface="新細明體" charset="-120"/>
              </a:rPr>
              <a:t>每學期開辦超過</a:t>
            </a:r>
            <a:r>
              <a:rPr lang="en-US" altLang="zh-TW" sz="3200" b="1">
                <a:solidFill>
                  <a:srgbClr val="000000"/>
                </a:solidFill>
                <a:latin typeface="新細明體" charset="-120"/>
              </a:rPr>
              <a:t>50</a:t>
            </a:r>
            <a:r>
              <a:rPr lang="zh-TW" altLang="en-US" sz="3200" b="1">
                <a:solidFill>
                  <a:srgbClr val="000000"/>
                </a:solidFill>
                <a:latin typeface="新細明體" charset="-120"/>
              </a:rPr>
              <a:t>組，全學年超過</a:t>
            </a:r>
            <a:r>
              <a:rPr lang="en-US" altLang="zh-TW" sz="3200" b="1">
                <a:solidFill>
                  <a:srgbClr val="000000"/>
                </a:solidFill>
                <a:latin typeface="新細明體" charset="-120"/>
              </a:rPr>
              <a:t>2200</a:t>
            </a:r>
            <a:r>
              <a:rPr lang="zh-TW" altLang="en-US" sz="3200" b="1">
                <a:solidFill>
                  <a:srgbClr val="000000"/>
                </a:solidFill>
                <a:latin typeface="新細明體" charset="-120"/>
              </a:rPr>
              <a:t>人次參加</a:t>
            </a:r>
          </a:p>
        </p:txBody>
      </p:sp>
      <p:pic>
        <p:nvPicPr>
          <p:cNvPr id="153606" name="圖片 2" descr="\\172.16.1.53\相片庫\2014-2015\15-06\20150629舊墟童夢劇社表演\IMG_40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75" y="4681538"/>
            <a:ext cx="3263900" cy="21764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53607" name="圖片 3" descr="\\172.16.1.53\相片庫\2014-2015\15-06\20150626多元藝術學習日\IMG_3567.JPG"/>
          <p:cNvPicPr>
            <a:picLocks noChangeAspect="1" noChangeArrowheads="1"/>
          </p:cNvPicPr>
          <p:nvPr/>
        </p:nvPicPr>
        <p:blipFill>
          <a:blip r:embed="rId5"/>
          <a:srcRect l="4762" t="1410" b="-1410"/>
          <a:stretch>
            <a:fillRect/>
          </a:stretch>
        </p:blipFill>
        <p:spPr bwMode="auto">
          <a:xfrm>
            <a:off x="2892425" y="4681538"/>
            <a:ext cx="3179763" cy="2225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53608" name="Picture 47" descr="IMG_12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88" y="4676775"/>
            <a:ext cx="32702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1268760"/>
            <a:ext cx="2735364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405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童創作藝術</a:t>
            </a:r>
          </a:p>
        </p:txBody>
      </p:sp>
      <p:pic>
        <p:nvPicPr>
          <p:cNvPr id="160770" name="圖片 15"/>
          <p:cNvPicPr>
            <a:picLocks noChangeAspect="1" noChangeArrowheads="1"/>
          </p:cNvPicPr>
          <p:nvPr/>
        </p:nvPicPr>
        <p:blipFill>
          <a:blip r:embed="rId2"/>
          <a:srcRect l="-12006" r="-13255"/>
          <a:stretch>
            <a:fillRect/>
          </a:stretch>
        </p:blipFill>
        <p:spPr bwMode="auto">
          <a:xfrm>
            <a:off x="2555875" y="3049588"/>
            <a:ext cx="330993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r="29154"/>
          <a:stretch/>
        </p:blipFill>
        <p:spPr>
          <a:xfrm>
            <a:off x="27459" y="2145035"/>
            <a:ext cx="2894903" cy="272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0772" name="群組 4"/>
          <p:cNvGrpSpPr>
            <a:grpSpLocks/>
          </p:cNvGrpSpPr>
          <p:nvPr/>
        </p:nvGrpSpPr>
        <p:grpSpPr bwMode="auto">
          <a:xfrm>
            <a:off x="0" y="0"/>
            <a:ext cx="9144000" cy="1052513"/>
            <a:chOff x="0" y="0"/>
            <a:chExt cx="9144000" cy="1052513"/>
          </a:xfrm>
        </p:grpSpPr>
        <p:sp>
          <p:nvSpPr>
            <p:cNvPr id="160775" name="AutoShape 4"/>
            <p:cNvSpPr>
              <a:spLocks noChangeArrowheads="1"/>
            </p:cNvSpPr>
            <p:nvPr/>
          </p:nvSpPr>
          <p:spPr bwMode="auto">
            <a:xfrm>
              <a:off x="0" y="20663"/>
              <a:ext cx="9144000" cy="1031850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r>
                <a:rPr lang="zh-TW" altLang="en-US" sz="4500">
                  <a:solidFill>
                    <a:srgbClr val="0033CC"/>
                  </a:solidFill>
                  <a:ea typeface="方正魏碑" pitchFamily="65" charset="-120"/>
                </a:rPr>
                <a:t>藝術教育</a:t>
              </a:r>
            </a:p>
            <a:p>
              <a:pPr>
                <a:lnSpc>
                  <a:spcPct val="80000"/>
                </a:lnSpc>
              </a:pPr>
              <a:r>
                <a:rPr lang="zh-TW" altLang="en-US" sz="4500">
                  <a:solidFill>
                    <a:srgbClr val="0033CC"/>
                  </a:solidFill>
                  <a:ea typeface="方正魏碑" pitchFamily="65" charset="-120"/>
                </a:rPr>
                <a:t>          視覺藝術</a:t>
              </a:r>
            </a:p>
          </p:txBody>
        </p:sp>
        <p:pic>
          <p:nvPicPr>
            <p:cNvPr id="160776" name="Picture 5" descr="team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76825" y="0"/>
              <a:ext cx="4067175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8" name="Picture 2" descr="H:\1617學校簡介\1617學校簡介相片\第10頁 視藝、體育\6 作品主題：魚菜共生體驗館-6B王初陽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580112" y="1496640"/>
            <a:ext cx="3384376" cy="38113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16077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765175"/>
            <a:ext cx="172561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631039" y="5355417"/>
            <a:ext cx="3261441" cy="71558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21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榮獲「綠色建築</a:t>
            </a:r>
            <a:r>
              <a:rPr lang="en-US" altLang="zh-TW" sz="21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1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全港中小學比賽冠軍」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4592" y="1052126"/>
            <a:ext cx="4859022" cy="71558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50" kern="1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每年設主題藝術展覽</a:t>
            </a:r>
            <a:endParaRPr lang="zh-HK" altLang="en-US" sz="405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63842" name="群組 7"/>
          <p:cNvGrpSpPr>
            <a:grpSpLocks/>
          </p:cNvGrpSpPr>
          <p:nvPr/>
        </p:nvGrpSpPr>
        <p:grpSpPr bwMode="auto">
          <a:xfrm>
            <a:off x="0" y="0"/>
            <a:ext cx="9144000" cy="1052513"/>
            <a:chOff x="0" y="0"/>
            <a:chExt cx="9144000" cy="1052513"/>
          </a:xfrm>
        </p:grpSpPr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0" y="20638"/>
              <a:ext cx="9144000" cy="1031875"/>
            </a:xfrm>
            <a:prstGeom prst="flowChartProcess">
              <a:avLst/>
            </a:prstGeom>
            <a:solidFill>
              <a:srgbClr val="CCFFFF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r>
                <a:rPr lang="zh-TW" altLang="en-US" sz="4400" b="1" dirty="0">
                  <a:solidFill>
                    <a:srgbClr val="0033CC"/>
                  </a:solidFill>
                  <a:latin typeface="+mj-ea"/>
                  <a:ea typeface="+mj-ea"/>
                  <a:cs typeface="方正魏碑"/>
                </a:rPr>
                <a:t>藝術教育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zh-TW" altLang="en-US" sz="4400" b="1" dirty="0">
                  <a:solidFill>
                    <a:srgbClr val="0033CC"/>
                  </a:solidFill>
                  <a:latin typeface="+mj-ea"/>
                  <a:ea typeface="+mj-ea"/>
                  <a:cs typeface="方正魏碑"/>
                </a:rPr>
                <a:t>          視覺藝術</a:t>
              </a:r>
            </a:p>
          </p:txBody>
        </p:sp>
        <p:pic>
          <p:nvPicPr>
            <p:cNvPr id="163848" name="Picture 5" descr="team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76825" y="0"/>
              <a:ext cx="4067175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3843" name="圖片 2"/>
          <p:cNvPicPr>
            <a:picLocks noChangeAspect="1"/>
          </p:cNvPicPr>
          <p:nvPr/>
        </p:nvPicPr>
        <p:blipFill>
          <a:blip r:embed="rId3"/>
          <a:srcRect l="9958" t="8345" r="-6133" b="8977"/>
          <a:stretch>
            <a:fillRect/>
          </a:stretch>
        </p:blipFill>
        <p:spPr bwMode="auto">
          <a:xfrm>
            <a:off x="4356100" y="2055813"/>
            <a:ext cx="2808288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圖片 3"/>
          <p:cNvPicPr>
            <a:picLocks noChangeAspect="1"/>
          </p:cNvPicPr>
          <p:nvPr/>
        </p:nvPicPr>
        <p:blipFill>
          <a:blip r:embed="rId4"/>
          <a:srcRect l="9874" t="5711" r="15926"/>
          <a:stretch>
            <a:fillRect/>
          </a:stretch>
        </p:blipFill>
        <p:spPr bwMode="auto">
          <a:xfrm>
            <a:off x="250825" y="1916113"/>
            <a:ext cx="404177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9718" y="3994150"/>
            <a:ext cx="37433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6" name="Picture 5" descr="C:\Users\user\Desktop\學校簡介(開放日)\學校活動片段1617開學\童創作藝術計劃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2950" y="1204913"/>
            <a:ext cx="19780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210646" y="5967912"/>
            <a:ext cx="3416320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kern="1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獲藝術教育金獎</a:t>
            </a:r>
            <a:endParaRPr lang="zh-HK" alt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9" name="Text Box 9"/>
          <p:cNvSpPr txBox="1">
            <a:spLocks noChangeArrowheads="1"/>
          </p:cNvSpPr>
          <p:nvPr/>
        </p:nvSpPr>
        <p:spPr bwMode="auto">
          <a:xfrm>
            <a:off x="41275" y="1206500"/>
            <a:ext cx="3810000" cy="711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/>
          <a:p>
            <a:pPr algn="dist" defTabSz="233363">
              <a:spcBef>
                <a:spcPct val="30000"/>
              </a:spcBef>
            </a:pPr>
            <a:r>
              <a:rPr lang="zh-TW" altLang="en-US" sz="3200">
                <a:solidFill>
                  <a:srgbClr val="0033CC"/>
                </a:solidFill>
                <a:latin typeface="方正準圓" pitchFamily="65" charset="-120"/>
                <a:ea typeface="方正準圓" pitchFamily="65" charset="-120"/>
              </a:rPr>
              <a:t>多元化音樂活動　</a:t>
            </a:r>
          </a:p>
        </p:txBody>
      </p:sp>
      <p:pic>
        <p:nvPicPr>
          <p:cNvPr id="164866" name="圖片 7" descr="C:\Users\chakyy\Desktop\1415校隊照片\管弦樂團\IMG_12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884488"/>
            <a:ext cx="299561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圖片 3" descr="C:\Users\chakyy\Desktop\1415校隊照片\舊墟之聲\IMG_56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913313"/>
            <a:ext cx="25622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圖片 5" descr="C:\Users\chakyy\Desktop\1415校隊照片\中樂團\IMG_4303.JPG"/>
          <p:cNvPicPr>
            <a:picLocks noChangeAspect="1" noChangeArrowheads="1"/>
          </p:cNvPicPr>
          <p:nvPr/>
        </p:nvPicPr>
        <p:blipFill>
          <a:blip r:embed="rId4"/>
          <a:srcRect t="4494" b="12733"/>
          <a:stretch>
            <a:fillRect/>
          </a:stretch>
        </p:blipFill>
        <p:spPr bwMode="auto">
          <a:xfrm>
            <a:off x="107950" y="2071688"/>
            <a:ext cx="47910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圖片 2" descr="C:\Users\chakyy\Desktop\1415校隊照片\初級合唱團\IMG_7833.JPG"/>
          <p:cNvPicPr>
            <a:picLocks noChangeAspect="1" noChangeArrowheads="1"/>
          </p:cNvPicPr>
          <p:nvPr/>
        </p:nvPicPr>
        <p:blipFill>
          <a:blip r:embed="rId5"/>
          <a:srcRect l="2184" t="6155" r="3233" b="7112"/>
          <a:stretch>
            <a:fillRect/>
          </a:stretch>
        </p:blipFill>
        <p:spPr bwMode="auto">
          <a:xfrm>
            <a:off x="5562600" y="4960938"/>
            <a:ext cx="299561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0" name="圖片 1" descr="C:\Users\chakyy\Desktop\1415校隊照片\高級合唱團\IMG_7803.JPG"/>
          <p:cNvPicPr>
            <a:picLocks noChangeAspect="1" noChangeArrowheads="1"/>
          </p:cNvPicPr>
          <p:nvPr/>
        </p:nvPicPr>
        <p:blipFill>
          <a:blip r:embed="rId6"/>
          <a:srcRect t="6667" b="11198"/>
          <a:stretch>
            <a:fillRect/>
          </a:stretch>
        </p:blipFill>
        <p:spPr bwMode="auto">
          <a:xfrm>
            <a:off x="5562600" y="1123950"/>
            <a:ext cx="299561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1" name="文字方塊 3"/>
          <p:cNvSpPr txBox="1">
            <a:spLocks noChangeArrowheads="1"/>
          </p:cNvSpPr>
          <p:nvPr/>
        </p:nvSpPr>
        <p:spPr bwMode="auto">
          <a:xfrm>
            <a:off x="3962400" y="4365625"/>
            <a:ext cx="936625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中樂團</a:t>
            </a:r>
            <a:endParaRPr lang="zh-HK" altLang="en-US"/>
          </a:p>
        </p:txBody>
      </p:sp>
      <p:sp>
        <p:nvSpPr>
          <p:cNvPr id="164872" name="文字方塊 17"/>
          <p:cNvSpPr txBox="1">
            <a:spLocks noChangeArrowheads="1"/>
          </p:cNvSpPr>
          <p:nvPr/>
        </p:nvSpPr>
        <p:spPr bwMode="auto">
          <a:xfrm>
            <a:off x="7380288" y="4511675"/>
            <a:ext cx="1163637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管弦樂團</a:t>
            </a:r>
            <a:endParaRPr lang="zh-HK" altLang="en-US"/>
          </a:p>
        </p:txBody>
      </p:sp>
      <p:sp>
        <p:nvSpPr>
          <p:cNvPr id="164873" name="文字方塊 18"/>
          <p:cNvSpPr txBox="1">
            <a:spLocks noChangeArrowheads="1"/>
          </p:cNvSpPr>
          <p:nvPr/>
        </p:nvSpPr>
        <p:spPr bwMode="auto">
          <a:xfrm>
            <a:off x="7235825" y="2514600"/>
            <a:ext cx="134937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高級合唱團</a:t>
            </a:r>
            <a:endParaRPr lang="zh-HK" altLang="en-US"/>
          </a:p>
        </p:txBody>
      </p:sp>
      <p:sp>
        <p:nvSpPr>
          <p:cNvPr id="164874" name="文字方塊 20"/>
          <p:cNvSpPr txBox="1">
            <a:spLocks noChangeArrowheads="1"/>
          </p:cNvSpPr>
          <p:nvPr/>
        </p:nvSpPr>
        <p:spPr bwMode="auto">
          <a:xfrm>
            <a:off x="7380288" y="6435725"/>
            <a:ext cx="1385887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初級合唱團</a:t>
            </a:r>
            <a:endParaRPr lang="zh-HK" altLang="en-US"/>
          </a:p>
        </p:txBody>
      </p:sp>
      <p:pic>
        <p:nvPicPr>
          <p:cNvPr id="164875" name="Picture 2" descr="IMG_94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4788" y="4902200"/>
            <a:ext cx="2732087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6" name="文字方塊 19"/>
          <p:cNvSpPr txBox="1">
            <a:spLocks noChangeArrowheads="1"/>
          </p:cNvSpPr>
          <p:nvPr/>
        </p:nvSpPr>
        <p:spPr bwMode="auto">
          <a:xfrm>
            <a:off x="4572000" y="6435725"/>
            <a:ext cx="90487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/>
              <a:t>E</a:t>
            </a:r>
            <a:r>
              <a:rPr lang="zh-TW" altLang="en-US"/>
              <a:t> </a:t>
            </a:r>
            <a:r>
              <a:rPr lang="en-US" altLang="zh-TW"/>
              <a:t>band</a:t>
            </a:r>
            <a:endParaRPr lang="zh-HK" altLang="en-US"/>
          </a:p>
        </p:txBody>
      </p:sp>
      <p:sp>
        <p:nvSpPr>
          <p:cNvPr id="164877" name="文字方塊 21"/>
          <p:cNvSpPr txBox="1">
            <a:spLocks noChangeArrowheads="1"/>
          </p:cNvSpPr>
          <p:nvPr/>
        </p:nvSpPr>
        <p:spPr bwMode="auto">
          <a:xfrm>
            <a:off x="1547813" y="6488113"/>
            <a:ext cx="1114425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舊墟之聲</a:t>
            </a:r>
            <a:endParaRPr lang="zh-HK" altLang="en-US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-28575" y="44450"/>
            <a:ext cx="9137650" cy="936625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5000" b="1" dirty="0">
              <a:solidFill>
                <a:srgbClr val="0033CC"/>
              </a:solidFill>
              <a:ea typeface="新細明體" pitchFamily="18" charset="-120"/>
            </a:endParaRPr>
          </a:p>
        </p:txBody>
      </p:sp>
      <p:sp>
        <p:nvSpPr>
          <p:cNvPr id="164879" name="文字方塊 23"/>
          <p:cNvSpPr txBox="1">
            <a:spLocks noChangeArrowheads="1"/>
          </p:cNvSpPr>
          <p:nvPr/>
        </p:nvSpPr>
        <p:spPr bwMode="auto">
          <a:xfrm>
            <a:off x="1536700" y="31750"/>
            <a:ext cx="73453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000">
                <a:latin typeface="標楷體" pitchFamily="65" charset="-120"/>
                <a:ea typeface="標楷體" pitchFamily="65" charset="-120"/>
              </a:rPr>
              <a:t>我們的六個音樂組</a:t>
            </a:r>
            <a:endParaRPr lang="zh-HK" altLang="en-US" sz="60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4880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5288" y="161925"/>
            <a:ext cx="762000" cy="820738"/>
          </a:xfr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-28575" y="44450"/>
            <a:ext cx="9137650" cy="936625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5000" b="1" dirty="0">
              <a:solidFill>
                <a:srgbClr val="0033CC"/>
              </a:solidFill>
              <a:ea typeface="新細明體" pitchFamily="18" charset="-120"/>
            </a:endParaRPr>
          </a:p>
        </p:txBody>
      </p:sp>
      <p:pic>
        <p:nvPicPr>
          <p:cNvPr id="7170" name="Picture 2" descr="a (87)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t="16080" b="25164"/>
          <a:stretch/>
        </p:blipFill>
        <p:spPr bwMode="auto">
          <a:xfrm>
            <a:off x="46061" y="3233927"/>
            <a:ext cx="7620000" cy="34354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957448" name="Picture 8" descr="p12 管絃樂團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052513"/>
            <a:ext cx="39243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圖片 13" descr="\\172.16.1.10\photo\2012-2013\活動video相片\樂韻飄揚在舊墟迎金禧音樂會\CGH_05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2733675"/>
            <a:ext cx="34194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圖片 16" descr="\\172.16.1.10\photo\2012-2013\活動video相片\樂韻飄揚在舊墟迎金禧音樂會\CGH_04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54767">
            <a:off x="6511925" y="1228725"/>
            <a:ext cx="2308225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7449" name="Text Box 9"/>
          <p:cNvSpPr txBox="1">
            <a:spLocks noChangeArrowheads="1"/>
          </p:cNvSpPr>
          <p:nvPr/>
        </p:nvSpPr>
        <p:spPr bwMode="auto">
          <a:xfrm>
            <a:off x="0" y="2530475"/>
            <a:ext cx="6408738" cy="70326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/>
          <a:p>
            <a:pPr algn="dist" defTabSz="233363">
              <a:spcBef>
                <a:spcPct val="30000"/>
              </a:spcBef>
            </a:pPr>
            <a:r>
              <a:rPr lang="zh-TW" altLang="en-US" sz="3200">
                <a:solidFill>
                  <a:srgbClr val="0033CC"/>
                </a:solidFill>
                <a:latin typeface="方正準圓" pitchFamily="65" charset="-120"/>
                <a:ea typeface="方正準圓" pitchFamily="65" charset="-120"/>
              </a:rPr>
              <a:t>舉行樂韻飄揚在舊墟音樂會　</a:t>
            </a:r>
          </a:p>
        </p:txBody>
      </p:sp>
      <p:sp>
        <p:nvSpPr>
          <p:cNvPr id="165895" name="文字方塊 11"/>
          <p:cNvSpPr txBox="1">
            <a:spLocks noChangeArrowheads="1"/>
          </p:cNvSpPr>
          <p:nvPr/>
        </p:nvSpPr>
        <p:spPr bwMode="auto">
          <a:xfrm>
            <a:off x="1536700" y="31750"/>
            <a:ext cx="73453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000">
                <a:latin typeface="標楷體" pitchFamily="65" charset="-120"/>
                <a:ea typeface="標楷體" pitchFamily="65" charset="-120"/>
              </a:rPr>
              <a:t>我們的音樂會</a:t>
            </a:r>
            <a:endParaRPr lang="zh-HK" altLang="en-US" sz="60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5896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5288" y="161925"/>
            <a:ext cx="762000" cy="820738"/>
          </a:xfr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5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5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5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5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-28575" y="333375"/>
            <a:ext cx="9196388" cy="1268413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5000" b="1" dirty="0">
              <a:solidFill>
                <a:srgbClr val="0033CC"/>
              </a:solidFill>
              <a:ea typeface="新細明體" pitchFamily="18" charset="-12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16238" y="2290763"/>
            <a:ext cx="53276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9999"/>
            </a:outerShdw>
          </a:effec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TW" altLang="en-US" sz="9600" kern="0" dirty="0" smtClean="0">
                <a:solidFill>
                  <a:srgbClr val="BBE0E3">
                    <a:lumMod val="25000"/>
                  </a:srgbClr>
                </a:solidFill>
                <a:latin typeface="標楷體" pitchFamily="65" charset="-120"/>
                <a:ea typeface="標楷體" pitchFamily="65" charset="-120"/>
              </a:rPr>
              <a:t>全面優質</a:t>
            </a:r>
          </a:p>
        </p:txBody>
      </p:sp>
      <p:pic>
        <p:nvPicPr>
          <p:cNvPr id="166915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pic>
        <p:nvPicPr>
          <p:cNvPr id="166916" name="Picture 2"/>
          <p:cNvPicPr>
            <a:picLocks noChangeAspect="1" noChangeArrowheads="1"/>
          </p:cNvPicPr>
          <p:nvPr/>
        </p:nvPicPr>
        <p:blipFill>
          <a:blip r:embed="rId3"/>
          <a:srcRect l="2727" t="35776" r="4874" b="10587"/>
          <a:stretch>
            <a:fillRect/>
          </a:stretch>
        </p:blipFill>
        <p:spPr bwMode="auto">
          <a:xfrm>
            <a:off x="23813" y="1687513"/>
            <a:ext cx="9144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7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我們的運動員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-25400" y="5445125"/>
            <a:ext cx="9169400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zh-TW" altLang="zh-HK" b="1" dirty="0">
                <a:latin typeface="Albertus Extra Bold (PCL6)"/>
                <a:ea typeface="Albertus Extra Bold (PCL6)"/>
                <a:cs typeface="Albertus Extra Bold (PCL6)"/>
              </a:rPr>
              <a:t>全年總錦標賽</a:t>
            </a:r>
            <a:r>
              <a:rPr lang="en-US" altLang="zh-HK" b="1" dirty="0">
                <a:latin typeface="Albertus Extra Bold (PCL6)"/>
                <a:ea typeface="Albertus Extra Bold (PCL6)"/>
                <a:cs typeface="Albertus Extra Bold (PCL6)"/>
              </a:rPr>
              <a:t>(</a:t>
            </a:r>
            <a:r>
              <a:rPr lang="zh-TW" altLang="zh-HK" b="1" dirty="0">
                <a:latin typeface="Albertus Extra Bold (PCL6)"/>
                <a:ea typeface="Albertus Extra Bold (PCL6)"/>
                <a:cs typeface="Albertus Extra Bold (PCL6)"/>
              </a:rPr>
              <a:t>即全年各項體育比賽成績總和</a:t>
            </a:r>
            <a:r>
              <a:rPr lang="en-US" altLang="zh-HK" b="1" dirty="0">
                <a:latin typeface="Albertus Extra Bold (PCL6)"/>
                <a:ea typeface="Albertus Extra Bold (PCL6)"/>
                <a:cs typeface="Albertus Extra Bold (PCL6)"/>
              </a:rPr>
              <a:t>)</a:t>
            </a:r>
            <a:r>
              <a:rPr lang="zh-TW" altLang="zh-HK" b="1" dirty="0">
                <a:latin typeface="Albertus Extra Bold (PCL6)"/>
                <a:ea typeface="Albertus Extra Bold (PCL6)"/>
                <a:cs typeface="Albertus Extra Bold (PCL6)"/>
              </a:rPr>
              <a:t>女子組金獎</a:t>
            </a:r>
            <a:r>
              <a:rPr lang="en-US" altLang="zh-HK" b="1" dirty="0">
                <a:latin typeface="Albertus Extra Bold (PCL6)"/>
                <a:ea typeface="Albertus Extra Bold (PCL6)"/>
                <a:cs typeface="Albertus Extra Bold (PCL6)"/>
              </a:rPr>
              <a:t>(</a:t>
            </a:r>
            <a:r>
              <a:rPr lang="zh-TW" altLang="zh-HK" b="1" dirty="0">
                <a:latin typeface="Albertus Extra Bold (PCL6)"/>
                <a:ea typeface="Albertus Extra Bold (PCL6)"/>
                <a:cs typeface="Albertus Extra Bold (PCL6)"/>
              </a:rPr>
              <a:t>即第一名</a:t>
            </a:r>
            <a:r>
              <a:rPr lang="en-US" altLang="zh-HK" b="1" dirty="0">
                <a:latin typeface="Albertus Extra Bold (PCL6)"/>
                <a:ea typeface="Albertus Extra Bold (PCL6)"/>
                <a:cs typeface="Albertus Extra Bold (PCL6)"/>
              </a:rPr>
              <a:t>)(</a:t>
            </a:r>
            <a:r>
              <a:rPr lang="zh-TW" altLang="zh-HK" b="1" dirty="0">
                <a:solidFill>
                  <a:srgbClr val="FF0000"/>
                </a:solidFill>
                <a:latin typeface="Albertus Extra Bold (PCL6)"/>
                <a:ea typeface="Albertus Extra Bold (PCL6)"/>
                <a:cs typeface="Albertus Extra Bold (PCL6)"/>
              </a:rPr>
              <a:t>本校連續</a:t>
            </a:r>
            <a:r>
              <a:rPr lang="zh-TW" altLang="zh-HK" b="1" dirty="0" smtClean="0">
                <a:solidFill>
                  <a:srgbClr val="FF0000"/>
                </a:solidFill>
                <a:latin typeface="Albertus Extra Bold (PCL6)"/>
                <a:ea typeface="Albertus Extra Bold (PCL6)"/>
                <a:cs typeface="Albertus Extra Bold (PCL6)"/>
              </a:rPr>
              <a:t>第</a:t>
            </a:r>
            <a:r>
              <a:rPr lang="zh-TW" altLang="en-US" b="1" dirty="0" smtClean="0">
                <a:solidFill>
                  <a:srgbClr val="FF0000"/>
                </a:solidFill>
                <a:latin typeface="Albertus Extra Bold (PCL6)"/>
                <a:ea typeface="Albertus Extra Bold (PCL6)"/>
                <a:cs typeface="Albertus Extra Bold (PCL6)"/>
              </a:rPr>
              <a:t>四</a:t>
            </a:r>
            <a:r>
              <a:rPr lang="zh-TW" altLang="zh-HK" b="1" dirty="0" smtClean="0">
                <a:solidFill>
                  <a:srgbClr val="FF0000"/>
                </a:solidFill>
                <a:latin typeface="Albertus Extra Bold (PCL6)"/>
                <a:ea typeface="Albertus Extra Bold (PCL6)"/>
                <a:cs typeface="Albertus Extra Bold (PCL6)"/>
              </a:rPr>
              <a:t>年</a:t>
            </a:r>
            <a:r>
              <a:rPr lang="zh-TW" altLang="zh-HK" b="1" dirty="0">
                <a:solidFill>
                  <a:srgbClr val="FF0000"/>
                </a:solidFill>
                <a:latin typeface="Albertus Extra Bold (PCL6)"/>
                <a:ea typeface="Albertus Extra Bold (PCL6)"/>
                <a:cs typeface="Albertus Extra Bold (PCL6)"/>
              </a:rPr>
              <a:t>蟬聯</a:t>
            </a:r>
            <a:r>
              <a:rPr lang="en-US" altLang="zh-HK" b="1" dirty="0">
                <a:latin typeface="Albertus Extra Bold (PCL6)"/>
                <a:ea typeface="Albertus Extra Bold (PCL6)"/>
                <a:cs typeface="Albertus Extra Bold (PCL6)"/>
              </a:rPr>
              <a:t>)</a:t>
            </a:r>
            <a:endParaRPr lang="zh-TW" altLang="zh-HK" dirty="0">
              <a:latin typeface="Albertus Extra Bold (PCL6)"/>
              <a:ea typeface="Albertus Extra Bold (PCL6)"/>
              <a:cs typeface="Albertus Extra Bold (PCL6)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5938838"/>
            <a:ext cx="916781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HK" b="1" dirty="0">
                <a:ea typeface="Albertus Extra Bold (PCL6)"/>
                <a:cs typeface="Albertus Extra Bold (PCL6)"/>
              </a:rPr>
              <a:t>全年總錦標</a:t>
            </a:r>
            <a:r>
              <a:rPr lang="zh-TW" altLang="en-US" b="1" dirty="0">
                <a:ea typeface="Albertus Extra Bold (PCL6)"/>
                <a:cs typeface="Albertus Extra Bold (PCL6)"/>
              </a:rPr>
              <a:t>賽</a:t>
            </a:r>
            <a:r>
              <a:rPr lang="en-US" altLang="zh-HK" b="1" dirty="0">
                <a:solidFill>
                  <a:srgbClr val="000000"/>
                </a:solidFill>
                <a:latin typeface="Albertus Extra Bold (PCL6)"/>
                <a:ea typeface="Albertus Extra Bold (PCL6)"/>
                <a:cs typeface="Albertus Extra Bold (PCL6)"/>
              </a:rPr>
              <a:t>(</a:t>
            </a:r>
            <a:r>
              <a:rPr lang="zh-TW" altLang="zh-HK" b="1" dirty="0">
                <a:solidFill>
                  <a:srgbClr val="000000"/>
                </a:solidFill>
                <a:latin typeface="Albertus Extra Bold (PCL6)"/>
                <a:ea typeface="Albertus Extra Bold (PCL6)"/>
                <a:cs typeface="Albertus Extra Bold (PCL6)"/>
              </a:rPr>
              <a:t>即全年各項體育比賽成績總和</a:t>
            </a:r>
            <a:r>
              <a:rPr lang="en-US" altLang="zh-HK" b="1" dirty="0">
                <a:solidFill>
                  <a:srgbClr val="000000"/>
                </a:solidFill>
                <a:latin typeface="Albertus Extra Bold (PCL6)"/>
                <a:ea typeface="Albertus Extra Bold (PCL6)"/>
                <a:cs typeface="Albertus Extra Bold (PCL6)"/>
              </a:rPr>
              <a:t>)</a:t>
            </a:r>
            <a:r>
              <a:rPr lang="zh-TW" altLang="zh-HK" b="1" dirty="0">
                <a:ea typeface="Albertus Extra Bold (PCL6)"/>
                <a:cs typeface="Albertus Extra Bold (PCL6)"/>
              </a:rPr>
              <a:t>男子組</a:t>
            </a:r>
            <a:r>
              <a:rPr lang="zh-HK" altLang="zh-HK" b="1" dirty="0">
                <a:ea typeface="Albertus Extra Bold (PCL6)"/>
                <a:cs typeface="Albertus Extra Bold (PCL6)"/>
              </a:rPr>
              <a:t>銀</a:t>
            </a:r>
            <a:r>
              <a:rPr lang="zh-TW" altLang="zh-HK" b="1" dirty="0">
                <a:ea typeface="Albertus Extra Bold (PCL6)"/>
                <a:cs typeface="Albertus Extra Bold (PCL6)"/>
              </a:rPr>
              <a:t>獎</a:t>
            </a:r>
            <a:r>
              <a:rPr lang="en-US" altLang="zh-HK" b="1" dirty="0">
                <a:ea typeface="Albertus Extra Bold (PCL6)"/>
                <a:cs typeface="Albertus Extra Bold (PCL6)"/>
              </a:rPr>
              <a:t>(</a:t>
            </a:r>
            <a:r>
              <a:rPr lang="zh-TW" altLang="zh-HK" b="1" dirty="0">
                <a:ea typeface="Albertus Extra Bold (PCL6)"/>
                <a:cs typeface="Albertus Extra Bold (PCL6)"/>
              </a:rPr>
              <a:t>本校連續</a:t>
            </a:r>
            <a:r>
              <a:rPr lang="zh-TW" altLang="zh-HK" b="1" dirty="0" smtClean="0">
                <a:ea typeface="Albertus Extra Bold (PCL6)"/>
                <a:cs typeface="Albertus Extra Bold (PCL6)"/>
              </a:rPr>
              <a:t>第</a:t>
            </a:r>
            <a:r>
              <a:rPr lang="zh-TW" altLang="en-US" b="1" dirty="0" smtClean="0">
                <a:ea typeface="Albertus Extra Bold (PCL6)"/>
                <a:cs typeface="Albertus Extra Bold (PCL6)"/>
              </a:rPr>
              <a:t>五</a:t>
            </a:r>
            <a:r>
              <a:rPr lang="zh-TW" altLang="zh-HK" b="1" dirty="0" smtClean="0">
                <a:ea typeface="Albertus Extra Bold (PCL6)"/>
                <a:cs typeface="Albertus Extra Bold (PCL6)"/>
              </a:rPr>
              <a:t>年獲</a:t>
            </a:r>
            <a:r>
              <a:rPr lang="zh-TW" altLang="en-US" b="1" dirty="0" smtClean="0">
                <a:ea typeface="Albertus Extra Bold (PCL6)"/>
                <a:cs typeface="Albertus Extra Bold (PCL6)"/>
              </a:rPr>
              <a:t>金、銀</a:t>
            </a:r>
            <a:r>
              <a:rPr lang="zh-TW" altLang="zh-HK" b="1" dirty="0" smtClean="0">
                <a:ea typeface="Albertus Extra Bold (PCL6)"/>
                <a:cs typeface="Albertus Extra Bold (PCL6)"/>
              </a:rPr>
              <a:t>獎</a:t>
            </a:r>
            <a:r>
              <a:rPr lang="en-US" altLang="zh-HK" b="1" dirty="0" smtClean="0">
                <a:ea typeface="Albertus Extra Bold (PCL6)"/>
                <a:cs typeface="Albertus Extra Bold (PCL6)"/>
              </a:rPr>
              <a:t>)</a:t>
            </a:r>
            <a:endParaRPr lang="zh-HK" altLang="en-US" b="1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5000" b="1" dirty="0">
              <a:solidFill>
                <a:srgbClr val="0033CC"/>
              </a:solidFill>
              <a:ea typeface="新細明體" pitchFamily="18" charset="-120"/>
            </a:endParaRPr>
          </a:p>
        </p:txBody>
      </p:sp>
      <p:pic>
        <p:nvPicPr>
          <p:cNvPr id="167938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67939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我們的運動員</a:t>
            </a:r>
            <a:endParaRPr lang="zh-HK" altLang="en-US" sz="66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7940" name="Picture 2" descr="C:\Users\user\Desktop\學校簡介(開放日)\IMG_8050[1].jpg"/>
          <p:cNvPicPr>
            <a:picLocks noChangeAspect="1" noChangeArrowheads="1"/>
          </p:cNvPicPr>
          <p:nvPr/>
        </p:nvPicPr>
        <p:blipFill>
          <a:blip r:embed="rId3"/>
          <a:srcRect t="7089" b="13795"/>
          <a:stretch>
            <a:fillRect/>
          </a:stretch>
        </p:blipFill>
        <p:spPr bwMode="auto">
          <a:xfrm>
            <a:off x="3365500" y="1765300"/>
            <a:ext cx="583723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6" descr="IMG_9958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3940175"/>
            <a:ext cx="32210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2" descr="IMG_0082"/>
          <p:cNvPicPr>
            <a:picLocks noChangeAspect="1" noChangeArrowheads="1"/>
          </p:cNvPicPr>
          <p:nvPr/>
        </p:nvPicPr>
        <p:blipFill>
          <a:blip r:embed="rId5"/>
          <a:srcRect t="5710" r="12413" b="10132"/>
          <a:stretch>
            <a:fillRect/>
          </a:stretch>
        </p:blipFill>
        <p:spPr bwMode="auto">
          <a:xfrm>
            <a:off x="3175" y="1755775"/>
            <a:ext cx="32893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3419475" y="5064125"/>
            <a:ext cx="5783263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HK" b="1" dirty="0">
                <a:solidFill>
                  <a:srgbClr val="000000"/>
                </a:solidFill>
                <a:ea typeface="Albertus Extra Bold (PCL6)"/>
                <a:cs typeface="Albertus Extra Bold (PCL6)"/>
              </a:rPr>
              <a:t>榮獲大埔區小學乒乓球比賽女子組</a:t>
            </a:r>
            <a:r>
              <a:rPr lang="zh-TW" altLang="zh-HK" b="1" dirty="0" smtClean="0">
                <a:solidFill>
                  <a:srgbClr val="000000"/>
                </a:solidFill>
                <a:ea typeface="Albertus Extra Bold (PCL6)"/>
                <a:cs typeface="Albertus Extra Bold (PCL6)"/>
              </a:rPr>
              <a:t>團體</a:t>
            </a:r>
            <a:r>
              <a:rPr lang="zh-TW" altLang="en-US" b="1" dirty="0" smtClean="0">
                <a:solidFill>
                  <a:srgbClr val="000000"/>
                </a:solidFill>
                <a:ea typeface="Albertus Extra Bold (PCL6)"/>
                <a:cs typeface="Albertus Extra Bold (PCL6)"/>
              </a:rPr>
              <a:t>亞軍</a:t>
            </a:r>
            <a:r>
              <a:rPr lang="zh-TW" altLang="zh-HK" b="1" dirty="0" smtClean="0">
                <a:solidFill>
                  <a:srgbClr val="000000"/>
                </a:solidFill>
                <a:ea typeface="Albertus Extra Bold (PCL6)"/>
                <a:cs typeface="Albertus Extra Bold (PCL6)"/>
              </a:rPr>
              <a:t>。</a:t>
            </a:r>
            <a:endParaRPr lang="en-US" altLang="zh-TW" b="1" dirty="0">
              <a:solidFill>
                <a:srgbClr val="000000"/>
              </a:solidFill>
              <a:ea typeface="Albertus Extra Bold (PCL6)"/>
              <a:cs typeface="Albertus Extra Bold (PCL6)"/>
            </a:endParaRPr>
          </a:p>
          <a:p>
            <a:pPr>
              <a:defRPr/>
            </a:pPr>
            <a:r>
              <a:rPr lang="zh-TW" altLang="zh-HK" b="1" dirty="0">
                <a:solidFill>
                  <a:srgbClr val="000000"/>
                </a:solidFill>
                <a:ea typeface="Albertus Extra Bold (PCL6)"/>
                <a:cs typeface="Albertus Extra Bold (PCL6)"/>
              </a:rPr>
              <a:t>榮獲大埔區校際排球比賽女子組冠軍</a:t>
            </a:r>
            <a:endParaRPr lang="en-US" altLang="zh-TW" b="1" dirty="0">
              <a:solidFill>
                <a:srgbClr val="000000"/>
              </a:solidFill>
              <a:ea typeface="Albertus Extra Bold (PCL6)"/>
              <a:cs typeface="Albertus Extra Bold (PCL6)"/>
            </a:endParaRPr>
          </a:p>
          <a:p>
            <a:pPr>
              <a:defRPr/>
            </a:pPr>
            <a:r>
              <a:rPr lang="zh-TW" altLang="zh-HK" b="1" dirty="0">
                <a:solidFill>
                  <a:srgbClr val="000000"/>
                </a:solidFill>
                <a:ea typeface="Albertus Extra Bold (PCL6)"/>
                <a:cs typeface="Albertus Extra Bold (PCL6)"/>
              </a:rPr>
              <a:t>榮獲大埔區小學游泳</a:t>
            </a:r>
            <a:r>
              <a:rPr lang="zh-TW" altLang="zh-HK" b="1" dirty="0" smtClean="0">
                <a:solidFill>
                  <a:srgbClr val="000000"/>
                </a:solidFill>
                <a:ea typeface="Albertus Extra Bold (PCL6)"/>
                <a:cs typeface="Albertus Extra Bold (PCL6)"/>
              </a:rPr>
              <a:t>比賽團體</a:t>
            </a:r>
            <a:r>
              <a:rPr lang="zh-TW" altLang="zh-HK" b="1" dirty="0">
                <a:solidFill>
                  <a:srgbClr val="000000"/>
                </a:solidFill>
                <a:ea typeface="Albertus Extra Bold (PCL6)"/>
                <a:cs typeface="Albertus Extra Bold (PCL6)"/>
              </a:rPr>
              <a:t>冠軍</a:t>
            </a:r>
            <a:r>
              <a:rPr lang="zh-TW" altLang="zh-HK" b="1" dirty="0" smtClean="0">
                <a:solidFill>
                  <a:srgbClr val="000000"/>
                </a:solidFill>
                <a:ea typeface="Albertus Extra Bold (PCL6)"/>
                <a:cs typeface="Albertus Extra Bold (PCL6)"/>
              </a:rPr>
              <a:t>、</a:t>
            </a:r>
            <a:r>
              <a:rPr lang="zh-TW" altLang="en-US" b="1" dirty="0" smtClean="0">
                <a:solidFill>
                  <a:srgbClr val="000000"/>
                </a:solidFill>
                <a:ea typeface="Albertus Extra Bold (PCL6)"/>
                <a:cs typeface="Albertus Extra Bold (PCL6)"/>
              </a:rPr>
              <a:t>破大會紀錄、</a:t>
            </a:r>
            <a:endParaRPr lang="en-US" altLang="zh-TW" b="1" dirty="0" smtClean="0">
              <a:solidFill>
                <a:srgbClr val="000000"/>
              </a:solidFill>
              <a:ea typeface="Albertus Extra Bold (PCL6)"/>
              <a:cs typeface="Albertus Extra Bold (PCL6)"/>
            </a:endParaRPr>
          </a:p>
          <a:p>
            <a:pPr>
              <a:defRPr/>
            </a:pPr>
            <a:r>
              <a:rPr lang="zh-TW" altLang="en-US" sz="2400" b="1" dirty="0" smtClean="0">
                <a:solidFill>
                  <a:srgbClr val="000000"/>
                </a:solidFill>
                <a:ea typeface="Albertus Extra Bold (PCL6)"/>
                <a:cs typeface="Albertus Extra Bold (PCL6)"/>
              </a:rPr>
              <a:t>多項體育賽事獲傑出運動員獎</a:t>
            </a:r>
            <a:endParaRPr lang="en-US" altLang="zh-TW" sz="2400" b="1" dirty="0">
              <a:solidFill>
                <a:srgbClr val="000000"/>
              </a:solidFill>
              <a:ea typeface="Albertus Extra Bold (PCL6)"/>
              <a:cs typeface="Albertus Extra Bold (PCL6)"/>
            </a:endParaRPr>
          </a:p>
          <a:p>
            <a:pPr>
              <a:defRPr/>
            </a:pPr>
            <a:endParaRPr lang="zh-HK" alt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Oval 52"/>
          <p:cNvSpPr>
            <a:spLocks noChangeArrowheads="1"/>
          </p:cNvSpPr>
          <p:nvPr/>
        </p:nvSpPr>
        <p:spPr bwMode="auto">
          <a:xfrm>
            <a:off x="107950" y="3644900"/>
            <a:ext cx="647700" cy="647700"/>
          </a:xfrm>
          <a:prstGeom prst="ellipse">
            <a:avLst/>
          </a:prstGeom>
          <a:solidFill>
            <a:srgbClr val="FFFF00">
              <a:alpha val="65097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2" name="Rectangle 53"/>
          <p:cNvSpPr>
            <a:spLocks noChangeArrowheads="1"/>
          </p:cNvSpPr>
          <p:nvPr/>
        </p:nvSpPr>
        <p:spPr bwMode="auto">
          <a:xfrm>
            <a:off x="4763" y="692150"/>
            <a:ext cx="9144000" cy="935038"/>
          </a:xfrm>
          <a:prstGeom prst="rect">
            <a:avLst/>
          </a:prstGeom>
          <a:solidFill>
            <a:srgbClr val="CC99FF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3" name="Oval 56"/>
          <p:cNvSpPr>
            <a:spLocks noChangeArrowheads="1"/>
          </p:cNvSpPr>
          <p:nvPr/>
        </p:nvSpPr>
        <p:spPr bwMode="auto">
          <a:xfrm>
            <a:off x="611188" y="5876925"/>
            <a:ext cx="792162" cy="719138"/>
          </a:xfrm>
          <a:prstGeom prst="ellipse">
            <a:avLst/>
          </a:prstGeom>
          <a:solidFill>
            <a:srgbClr val="FF00FF">
              <a:alpha val="3098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4" name="Oval 57"/>
          <p:cNvSpPr>
            <a:spLocks noChangeArrowheads="1"/>
          </p:cNvSpPr>
          <p:nvPr/>
        </p:nvSpPr>
        <p:spPr bwMode="auto">
          <a:xfrm>
            <a:off x="1116013" y="6237288"/>
            <a:ext cx="504825" cy="504825"/>
          </a:xfrm>
          <a:prstGeom prst="ellipse">
            <a:avLst/>
          </a:prstGeom>
          <a:solidFill>
            <a:srgbClr val="CCFFCC">
              <a:alpha val="65097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5" name="Oval 58"/>
          <p:cNvSpPr>
            <a:spLocks noChangeArrowheads="1"/>
          </p:cNvSpPr>
          <p:nvPr/>
        </p:nvSpPr>
        <p:spPr bwMode="auto">
          <a:xfrm>
            <a:off x="539750" y="3860800"/>
            <a:ext cx="935038" cy="863600"/>
          </a:xfrm>
          <a:prstGeom prst="ellipse">
            <a:avLst/>
          </a:prstGeom>
          <a:solidFill>
            <a:srgbClr val="FF6600">
              <a:alpha val="3098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6" name="Oval 59"/>
          <p:cNvSpPr>
            <a:spLocks noChangeArrowheads="1"/>
          </p:cNvSpPr>
          <p:nvPr/>
        </p:nvSpPr>
        <p:spPr bwMode="auto">
          <a:xfrm>
            <a:off x="7667625" y="1484313"/>
            <a:ext cx="792163" cy="719137"/>
          </a:xfrm>
          <a:prstGeom prst="ellipse">
            <a:avLst/>
          </a:prstGeom>
          <a:solidFill>
            <a:srgbClr val="FF0000">
              <a:alpha val="5098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7" name="Oval 60"/>
          <p:cNvSpPr>
            <a:spLocks noChangeArrowheads="1"/>
          </p:cNvSpPr>
          <p:nvPr/>
        </p:nvSpPr>
        <p:spPr bwMode="auto">
          <a:xfrm>
            <a:off x="8172450" y="1844675"/>
            <a:ext cx="504825" cy="504825"/>
          </a:xfrm>
          <a:prstGeom prst="ellipse">
            <a:avLst/>
          </a:prstGeom>
          <a:solidFill>
            <a:srgbClr val="CCFFCC">
              <a:alpha val="65097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8" name="Oval 61"/>
          <p:cNvSpPr>
            <a:spLocks noChangeArrowheads="1"/>
          </p:cNvSpPr>
          <p:nvPr/>
        </p:nvSpPr>
        <p:spPr bwMode="auto">
          <a:xfrm>
            <a:off x="7667625" y="5084763"/>
            <a:ext cx="504825" cy="504825"/>
          </a:xfrm>
          <a:prstGeom prst="ellipse">
            <a:avLst/>
          </a:prstGeom>
          <a:solidFill>
            <a:srgbClr val="FFFF00">
              <a:alpha val="65097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7289" name="Oval 62"/>
          <p:cNvSpPr>
            <a:spLocks noChangeArrowheads="1"/>
          </p:cNvSpPr>
          <p:nvPr/>
        </p:nvSpPr>
        <p:spPr bwMode="auto">
          <a:xfrm>
            <a:off x="7812088" y="4581525"/>
            <a:ext cx="792162" cy="719138"/>
          </a:xfrm>
          <a:prstGeom prst="ellipse">
            <a:avLst/>
          </a:prstGeom>
          <a:solidFill>
            <a:srgbClr val="FF0000">
              <a:alpha val="3098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HK" altLang="en-US"/>
          </a:p>
        </p:txBody>
      </p:sp>
      <p:grpSp>
        <p:nvGrpSpPr>
          <p:cNvPr id="97290" name="Group 64"/>
          <p:cNvGrpSpPr>
            <a:grpSpLocks/>
          </p:cNvGrpSpPr>
          <p:nvPr/>
        </p:nvGrpSpPr>
        <p:grpSpPr bwMode="auto">
          <a:xfrm>
            <a:off x="-47625" y="2803525"/>
            <a:ext cx="9180513" cy="1511300"/>
            <a:chOff x="-431" y="2604"/>
            <a:chExt cx="6124" cy="1733"/>
          </a:xfrm>
        </p:grpSpPr>
        <p:sp>
          <p:nvSpPr>
            <p:cNvPr id="97296" name="Rectangle 65"/>
            <p:cNvSpPr>
              <a:spLocks noChangeArrowheads="1"/>
            </p:cNvSpPr>
            <p:nvPr/>
          </p:nvSpPr>
          <p:spPr bwMode="auto">
            <a:xfrm>
              <a:off x="-431" y="2604"/>
              <a:ext cx="6101" cy="173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HK" altLang="en-US"/>
            </a:p>
          </p:txBody>
        </p:sp>
        <p:sp>
          <p:nvSpPr>
            <p:cNvPr id="97297" name="Rectangle 66"/>
            <p:cNvSpPr>
              <a:spLocks noChangeArrowheads="1"/>
            </p:cNvSpPr>
            <p:nvPr/>
          </p:nvSpPr>
          <p:spPr bwMode="auto">
            <a:xfrm>
              <a:off x="-90" y="2722"/>
              <a:ext cx="5760" cy="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HK" altLang="en-US"/>
            </a:p>
          </p:txBody>
        </p:sp>
        <p:sp>
          <p:nvSpPr>
            <p:cNvPr id="97298" name="Rectangle 67"/>
            <p:cNvSpPr>
              <a:spLocks noChangeArrowheads="1"/>
            </p:cNvSpPr>
            <p:nvPr/>
          </p:nvSpPr>
          <p:spPr bwMode="auto">
            <a:xfrm>
              <a:off x="-67" y="4128"/>
              <a:ext cx="5760" cy="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HK" altLang="en-US"/>
            </a:p>
          </p:txBody>
        </p:sp>
        <p:sp>
          <p:nvSpPr>
            <p:cNvPr id="97299" name="Line 68"/>
            <p:cNvSpPr>
              <a:spLocks noChangeShapeType="1"/>
            </p:cNvSpPr>
            <p:nvPr/>
          </p:nvSpPr>
          <p:spPr bwMode="auto">
            <a:xfrm>
              <a:off x="1139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0" name="Line 69"/>
            <p:cNvSpPr>
              <a:spLocks noChangeShapeType="1"/>
            </p:cNvSpPr>
            <p:nvPr/>
          </p:nvSpPr>
          <p:spPr bwMode="auto">
            <a:xfrm>
              <a:off x="2654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1" name="Line 70"/>
            <p:cNvSpPr>
              <a:spLocks noChangeShapeType="1"/>
            </p:cNvSpPr>
            <p:nvPr/>
          </p:nvSpPr>
          <p:spPr bwMode="auto">
            <a:xfrm>
              <a:off x="4151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2" name="Line 71"/>
            <p:cNvSpPr>
              <a:spLocks noChangeShapeType="1"/>
            </p:cNvSpPr>
            <p:nvPr/>
          </p:nvSpPr>
          <p:spPr bwMode="auto">
            <a:xfrm>
              <a:off x="1275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3" name="Line 72"/>
            <p:cNvSpPr>
              <a:spLocks noChangeShapeType="1"/>
            </p:cNvSpPr>
            <p:nvPr/>
          </p:nvSpPr>
          <p:spPr bwMode="auto">
            <a:xfrm>
              <a:off x="2790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4" name="Line 73"/>
            <p:cNvSpPr>
              <a:spLocks noChangeShapeType="1"/>
            </p:cNvSpPr>
            <p:nvPr/>
          </p:nvSpPr>
          <p:spPr bwMode="auto">
            <a:xfrm>
              <a:off x="4287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5" name="Line 74"/>
            <p:cNvSpPr>
              <a:spLocks noChangeShapeType="1"/>
            </p:cNvSpPr>
            <p:nvPr/>
          </p:nvSpPr>
          <p:spPr bwMode="auto">
            <a:xfrm>
              <a:off x="1411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6" name="Line 75"/>
            <p:cNvSpPr>
              <a:spLocks noChangeShapeType="1"/>
            </p:cNvSpPr>
            <p:nvPr/>
          </p:nvSpPr>
          <p:spPr bwMode="auto">
            <a:xfrm>
              <a:off x="2926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7" name="Line 76"/>
            <p:cNvSpPr>
              <a:spLocks noChangeShapeType="1"/>
            </p:cNvSpPr>
            <p:nvPr/>
          </p:nvSpPr>
          <p:spPr bwMode="auto">
            <a:xfrm>
              <a:off x="4423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8" name="Line 77"/>
            <p:cNvSpPr>
              <a:spLocks noChangeShapeType="1"/>
            </p:cNvSpPr>
            <p:nvPr/>
          </p:nvSpPr>
          <p:spPr bwMode="auto">
            <a:xfrm>
              <a:off x="1547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09" name="Line 78"/>
            <p:cNvSpPr>
              <a:spLocks noChangeShapeType="1"/>
            </p:cNvSpPr>
            <p:nvPr/>
          </p:nvSpPr>
          <p:spPr bwMode="auto">
            <a:xfrm>
              <a:off x="3062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0" name="Line 79"/>
            <p:cNvSpPr>
              <a:spLocks noChangeShapeType="1"/>
            </p:cNvSpPr>
            <p:nvPr/>
          </p:nvSpPr>
          <p:spPr bwMode="auto">
            <a:xfrm>
              <a:off x="4559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1" name="Line 80"/>
            <p:cNvSpPr>
              <a:spLocks noChangeShapeType="1"/>
            </p:cNvSpPr>
            <p:nvPr/>
          </p:nvSpPr>
          <p:spPr bwMode="auto">
            <a:xfrm>
              <a:off x="1683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2" name="Line 81"/>
            <p:cNvSpPr>
              <a:spLocks noChangeShapeType="1"/>
            </p:cNvSpPr>
            <p:nvPr/>
          </p:nvSpPr>
          <p:spPr bwMode="auto">
            <a:xfrm>
              <a:off x="3198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3" name="Line 82"/>
            <p:cNvSpPr>
              <a:spLocks noChangeShapeType="1"/>
            </p:cNvSpPr>
            <p:nvPr/>
          </p:nvSpPr>
          <p:spPr bwMode="auto">
            <a:xfrm>
              <a:off x="4695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4" name="Line 83"/>
            <p:cNvSpPr>
              <a:spLocks noChangeShapeType="1"/>
            </p:cNvSpPr>
            <p:nvPr/>
          </p:nvSpPr>
          <p:spPr bwMode="auto">
            <a:xfrm>
              <a:off x="1819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5" name="Line 84"/>
            <p:cNvSpPr>
              <a:spLocks noChangeShapeType="1"/>
            </p:cNvSpPr>
            <p:nvPr/>
          </p:nvSpPr>
          <p:spPr bwMode="auto">
            <a:xfrm>
              <a:off x="3334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6" name="Line 85"/>
            <p:cNvSpPr>
              <a:spLocks noChangeShapeType="1"/>
            </p:cNvSpPr>
            <p:nvPr/>
          </p:nvSpPr>
          <p:spPr bwMode="auto">
            <a:xfrm>
              <a:off x="4831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7" name="Line 86"/>
            <p:cNvSpPr>
              <a:spLocks noChangeShapeType="1"/>
            </p:cNvSpPr>
            <p:nvPr/>
          </p:nvSpPr>
          <p:spPr bwMode="auto">
            <a:xfrm>
              <a:off x="1955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8" name="Line 87"/>
            <p:cNvSpPr>
              <a:spLocks noChangeShapeType="1"/>
            </p:cNvSpPr>
            <p:nvPr/>
          </p:nvSpPr>
          <p:spPr bwMode="auto">
            <a:xfrm>
              <a:off x="3470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19" name="Line 88"/>
            <p:cNvSpPr>
              <a:spLocks noChangeShapeType="1"/>
            </p:cNvSpPr>
            <p:nvPr/>
          </p:nvSpPr>
          <p:spPr bwMode="auto">
            <a:xfrm>
              <a:off x="4967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0" name="Line 89"/>
            <p:cNvSpPr>
              <a:spLocks noChangeShapeType="1"/>
            </p:cNvSpPr>
            <p:nvPr/>
          </p:nvSpPr>
          <p:spPr bwMode="auto">
            <a:xfrm>
              <a:off x="2091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1" name="Line 90"/>
            <p:cNvSpPr>
              <a:spLocks noChangeShapeType="1"/>
            </p:cNvSpPr>
            <p:nvPr/>
          </p:nvSpPr>
          <p:spPr bwMode="auto">
            <a:xfrm>
              <a:off x="3606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2" name="Line 91"/>
            <p:cNvSpPr>
              <a:spLocks noChangeShapeType="1"/>
            </p:cNvSpPr>
            <p:nvPr/>
          </p:nvSpPr>
          <p:spPr bwMode="auto">
            <a:xfrm>
              <a:off x="5103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3" name="Line 92"/>
            <p:cNvSpPr>
              <a:spLocks noChangeShapeType="1"/>
            </p:cNvSpPr>
            <p:nvPr/>
          </p:nvSpPr>
          <p:spPr bwMode="auto">
            <a:xfrm>
              <a:off x="2227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4" name="Line 93"/>
            <p:cNvSpPr>
              <a:spLocks noChangeShapeType="1"/>
            </p:cNvSpPr>
            <p:nvPr/>
          </p:nvSpPr>
          <p:spPr bwMode="auto">
            <a:xfrm>
              <a:off x="3742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5" name="Line 94"/>
            <p:cNvSpPr>
              <a:spLocks noChangeShapeType="1"/>
            </p:cNvSpPr>
            <p:nvPr/>
          </p:nvSpPr>
          <p:spPr bwMode="auto">
            <a:xfrm>
              <a:off x="5239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6" name="Line 95"/>
            <p:cNvSpPr>
              <a:spLocks noChangeShapeType="1"/>
            </p:cNvSpPr>
            <p:nvPr/>
          </p:nvSpPr>
          <p:spPr bwMode="auto">
            <a:xfrm>
              <a:off x="2363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7" name="Line 96"/>
            <p:cNvSpPr>
              <a:spLocks noChangeShapeType="1"/>
            </p:cNvSpPr>
            <p:nvPr/>
          </p:nvSpPr>
          <p:spPr bwMode="auto">
            <a:xfrm>
              <a:off x="3878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8" name="Line 97"/>
            <p:cNvSpPr>
              <a:spLocks noChangeShapeType="1"/>
            </p:cNvSpPr>
            <p:nvPr/>
          </p:nvSpPr>
          <p:spPr bwMode="auto">
            <a:xfrm>
              <a:off x="5375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29" name="Line 98"/>
            <p:cNvSpPr>
              <a:spLocks noChangeShapeType="1"/>
            </p:cNvSpPr>
            <p:nvPr/>
          </p:nvSpPr>
          <p:spPr bwMode="auto">
            <a:xfrm>
              <a:off x="2499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0" name="Line 99"/>
            <p:cNvSpPr>
              <a:spLocks noChangeShapeType="1"/>
            </p:cNvSpPr>
            <p:nvPr/>
          </p:nvSpPr>
          <p:spPr bwMode="auto">
            <a:xfrm>
              <a:off x="4014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1" name="Line 100"/>
            <p:cNvSpPr>
              <a:spLocks noChangeShapeType="1"/>
            </p:cNvSpPr>
            <p:nvPr/>
          </p:nvSpPr>
          <p:spPr bwMode="auto">
            <a:xfrm>
              <a:off x="5511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2" name="Line 101"/>
            <p:cNvSpPr>
              <a:spLocks noChangeShapeType="1"/>
            </p:cNvSpPr>
            <p:nvPr/>
          </p:nvSpPr>
          <p:spPr bwMode="auto">
            <a:xfrm>
              <a:off x="2635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3" name="Line 102"/>
            <p:cNvSpPr>
              <a:spLocks noChangeShapeType="1"/>
            </p:cNvSpPr>
            <p:nvPr/>
          </p:nvSpPr>
          <p:spPr bwMode="auto">
            <a:xfrm>
              <a:off x="4150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4" name="Line 103"/>
            <p:cNvSpPr>
              <a:spLocks noChangeShapeType="1"/>
            </p:cNvSpPr>
            <p:nvPr/>
          </p:nvSpPr>
          <p:spPr bwMode="auto">
            <a:xfrm>
              <a:off x="5647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5" name="Line 104"/>
            <p:cNvSpPr>
              <a:spLocks noChangeShapeType="1"/>
            </p:cNvSpPr>
            <p:nvPr/>
          </p:nvSpPr>
          <p:spPr bwMode="auto">
            <a:xfrm>
              <a:off x="-204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6" name="Line 105"/>
            <p:cNvSpPr>
              <a:spLocks noChangeShapeType="1"/>
            </p:cNvSpPr>
            <p:nvPr/>
          </p:nvSpPr>
          <p:spPr bwMode="auto">
            <a:xfrm>
              <a:off x="-68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7" name="Line 106"/>
            <p:cNvSpPr>
              <a:spLocks noChangeShapeType="1"/>
            </p:cNvSpPr>
            <p:nvPr/>
          </p:nvSpPr>
          <p:spPr bwMode="auto">
            <a:xfrm>
              <a:off x="68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8" name="Line 107"/>
            <p:cNvSpPr>
              <a:spLocks noChangeShapeType="1"/>
            </p:cNvSpPr>
            <p:nvPr/>
          </p:nvSpPr>
          <p:spPr bwMode="auto">
            <a:xfrm>
              <a:off x="204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39" name="Line 108"/>
            <p:cNvSpPr>
              <a:spLocks noChangeShapeType="1"/>
            </p:cNvSpPr>
            <p:nvPr/>
          </p:nvSpPr>
          <p:spPr bwMode="auto">
            <a:xfrm>
              <a:off x="340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40" name="Line 109"/>
            <p:cNvSpPr>
              <a:spLocks noChangeShapeType="1"/>
            </p:cNvSpPr>
            <p:nvPr/>
          </p:nvSpPr>
          <p:spPr bwMode="auto">
            <a:xfrm>
              <a:off x="476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41" name="Line 110"/>
            <p:cNvSpPr>
              <a:spLocks noChangeShapeType="1"/>
            </p:cNvSpPr>
            <p:nvPr/>
          </p:nvSpPr>
          <p:spPr bwMode="auto">
            <a:xfrm>
              <a:off x="612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42" name="Line 111"/>
            <p:cNvSpPr>
              <a:spLocks noChangeShapeType="1"/>
            </p:cNvSpPr>
            <p:nvPr/>
          </p:nvSpPr>
          <p:spPr bwMode="auto">
            <a:xfrm>
              <a:off x="748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43" name="Line 112"/>
            <p:cNvSpPr>
              <a:spLocks noChangeShapeType="1"/>
            </p:cNvSpPr>
            <p:nvPr/>
          </p:nvSpPr>
          <p:spPr bwMode="auto">
            <a:xfrm>
              <a:off x="884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344" name="Line 113"/>
            <p:cNvSpPr>
              <a:spLocks noChangeShapeType="1"/>
            </p:cNvSpPr>
            <p:nvPr/>
          </p:nvSpPr>
          <p:spPr bwMode="auto">
            <a:xfrm>
              <a:off x="1020" y="2632"/>
              <a:ext cx="0" cy="167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97291" name="Picture 2" descr="IMG_68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3044825"/>
            <a:ext cx="1471612" cy="9810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7292" name="Picture 10" descr="IMG_11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3044825"/>
            <a:ext cx="1549400" cy="1031875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  <a:miter lim="800000"/>
            <a:headEnd/>
            <a:tailEnd/>
          </a:ln>
        </p:spPr>
      </p:pic>
      <p:graphicFrame>
        <p:nvGraphicFramePr>
          <p:cNvPr id="260" name="內容版面配置區 20"/>
          <p:cNvGraphicFramePr>
            <a:graphicFrameLocks/>
          </p:cNvGraphicFramePr>
          <p:nvPr/>
        </p:nvGraphicFramePr>
        <p:xfrm>
          <a:off x="2973199" y="1502296"/>
          <a:ext cx="7848872" cy="4932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0" y="4551363"/>
            <a:ext cx="4681538" cy="1938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TW" altLang="en-US" sz="2000" dirty="0" smtClean="0"/>
              <a:t>社會急劇變化，沒有人能預知未來社會的模樣。</a:t>
            </a:r>
            <a:endParaRPr lang="en-US" altLang="zh-TW" sz="2000" dirty="0" smtClean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TW" altLang="en-US" sz="2000" dirty="0" smtClean="0"/>
              <a:t>因此，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培養學生學會學習的能力</a:t>
            </a:r>
            <a:r>
              <a:rPr lang="zh-TW" altLang="en-US" sz="2000" dirty="0" smtClean="0"/>
              <a:t>，讓他們在瞬息萬變的社會中能應付自如，是學校課程的一個重要定位。</a:t>
            </a:r>
            <a:endParaRPr lang="zh-TW" altLang="en-US" sz="2000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130175" y="615950"/>
            <a:ext cx="8893175" cy="923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大埔</a:t>
            </a:r>
            <a:r>
              <a:rPr lang="zh-TW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舊</a:t>
            </a:r>
            <a:r>
              <a:rPr lang="zh-CN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墟公立</a:t>
            </a:r>
            <a:r>
              <a:rPr lang="zh-TW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學</a:t>
            </a:r>
            <a:r>
              <a:rPr lang="zh-CN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校</a:t>
            </a:r>
            <a:r>
              <a:rPr lang="zh-TW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課程定位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0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5000" b="1" dirty="0">
              <a:solidFill>
                <a:srgbClr val="0033CC"/>
              </a:solidFill>
              <a:ea typeface="新細明體" pitchFamily="18" charset="-120"/>
            </a:endParaRPr>
          </a:p>
        </p:txBody>
      </p:sp>
      <p:pic>
        <p:nvPicPr>
          <p:cNvPr id="168962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68963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我們的運動員</a:t>
            </a:r>
            <a:endParaRPr lang="zh-HK" altLang="en-US" sz="66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8964" name="Picture 2" descr="IMG_9596"/>
          <p:cNvPicPr>
            <a:picLocks noChangeAspect="1" noChangeArrowheads="1"/>
          </p:cNvPicPr>
          <p:nvPr/>
        </p:nvPicPr>
        <p:blipFill>
          <a:blip r:embed="rId3"/>
          <a:srcRect b="20166"/>
          <a:stretch>
            <a:fillRect/>
          </a:stretch>
        </p:blipFill>
        <p:spPr bwMode="auto">
          <a:xfrm>
            <a:off x="1533525" y="2420938"/>
            <a:ext cx="75819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2" descr="C:\Users\user\Desktop\學校簡介(開放日)\IMG_804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666875"/>
            <a:ext cx="358775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MG_8791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732240" y="959967"/>
            <a:ext cx="2383096" cy="1587738"/>
          </a:xfrm>
          <a:prstGeom prst="rect">
            <a:avLst/>
          </a:prstGeom>
          <a:noFill/>
          <a:effectLst>
            <a:softEdge rad="63500"/>
          </a:effectLst>
          <a:ex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69986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69987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我們的制服團隊</a:t>
            </a:r>
            <a:endParaRPr lang="zh-HK" altLang="en-US" sz="66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9988" name="Picture 4" descr="IMG_5469"/>
          <p:cNvPicPr>
            <a:picLocks noChangeAspect="1" noChangeArrowheads="1"/>
          </p:cNvPicPr>
          <p:nvPr/>
        </p:nvPicPr>
        <p:blipFill>
          <a:blip r:embed="rId3"/>
          <a:srcRect t="24516" b="3618"/>
          <a:stretch>
            <a:fillRect/>
          </a:stretch>
        </p:blipFill>
        <p:spPr bwMode="auto">
          <a:xfrm>
            <a:off x="323850" y="1584325"/>
            <a:ext cx="5580063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Picture 2"/>
          <p:cNvPicPr>
            <a:picLocks noChangeAspect="1" noChangeArrowheads="1"/>
          </p:cNvPicPr>
          <p:nvPr/>
        </p:nvPicPr>
        <p:blipFill>
          <a:blip r:embed="rId4"/>
          <a:srcRect t="11972" r="3177" b="6689"/>
          <a:stretch>
            <a:fillRect/>
          </a:stretch>
        </p:blipFill>
        <p:spPr bwMode="auto">
          <a:xfrm>
            <a:off x="323850" y="4365625"/>
            <a:ext cx="52752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user\Desktop\學校簡介(開放日)\1617勵志相片\IMG_09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9638" y="2636838"/>
            <a:ext cx="2770187" cy="1846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2" name="Picture 6" descr="DSCN9667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5668986" y="4550111"/>
            <a:ext cx="3090870" cy="231815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7150" dist="38100" dir="5400000" algn="ctr" rotWithShape="0">
              <a:schemeClr val="accent3">
                <a:shade val="9000"/>
                <a:alpha val="48000"/>
                <a:satMod val="105000"/>
              </a:schemeClr>
            </a:outerShdw>
            <a:softEdge rad="3175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" name="文字方塊 1"/>
          <p:cNvSpPr txBox="1"/>
          <p:nvPr/>
        </p:nvSpPr>
        <p:spPr>
          <a:xfrm>
            <a:off x="1735138" y="3768725"/>
            <a:ext cx="2808287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prstClr val="black"/>
                </a:solidFill>
                <a:ea typeface="新細明體" pitchFamily="18" charset="-120"/>
              </a:rPr>
              <a:t>    童軍旅團成立五十年</a:t>
            </a:r>
            <a:endParaRPr lang="zh-HK" altLang="en-US" b="1" dirty="0">
              <a:solidFill>
                <a:prstClr val="black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1"/>
          <a:stretch/>
        </p:blipFill>
        <p:spPr bwMode="auto">
          <a:xfrm>
            <a:off x="179511" y="1052736"/>
            <a:ext cx="8847258" cy="4344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3"/>
          <p:cNvSpPr txBox="1">
            <a:spLocks noChangeArrowheads="1"/>
          </p:cNvSpPr>
          <p:nvPr/>
        </p:nvSpPr>
        <p:spPr bwMode="auto">
          <a:xfrm>
            <a:off x="0" y="5517232"/>
            <a:ext cx="92265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b="1" dirty="0" smtClean="0">
                <a:ea typeface="Albertus Extra Bold (PCL6)"/>
                <a:cs typeface="Albertus Extra Bold (PCL6)"/>
              </a:rPr>
              <a:t>連續十三年獲選為優異旅團</a:t>
            </a:r>
            <a:endParaRPr lang="en-US" altLang="zh-TW" b="1" dirty="0" smtClean="0">
              <a:ea typeface="Albertus Extra Bold (PCL6)"/>
              <a:cs typeface="Albertus Extra Bold (PCL6)"/>
            </a:endParaRPr>
          </a:p>
          <a:p>
            <a:r>
              <a:rPr lang="zh-TW" altLang="zh-HK" b="1" dirty="0" smtClean="0">
                <a:solidFill>
                  <a:srgbClr val="7030A0"/>
                </a:solidFill>
                <a:ea typeface="Albertus Extra Bold (PCL6)"/>
                <a:cs typeface="Albertus Extra Bold (PCL6)"/>
              </a:rPr>
              <a:t>榮獲</a:t>
            </a:r>
            <a:r>
              <a:rPr lang="zh-TW" altLang="en-US" b="1" dirty="0" smtClean="0">
                <a:solidFill>
                  <a:srgbClr val="7030A0"/>
                </a:solidFill>
                <a:ea typeface="Albertus Extra Bold (PCL6)"/>
                <a:cs typeface="Albertus Extra Bold (PCL6)"/>
              </a:rPr>
              <a:t>小童軍區總監挑戰盃全場總冠軍</a:t>
            </a:r>
            <a:endParaRPr lang="en-US" altLang="zh-TW" b="1" dirty="0" smtClean="0">
              <a:solidFill>
                <a:srgbClr val="7030A0"/>
              </a:solidFill>
              <a:ea typeface="Albertus Extra Bold (PCL6)"/>
              <a:cs typeface="Albertus Extra Bold (PCL6)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十一</a:t>
            </a: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次</a:t>
            </a:r>
            <a:r>
              <a:rPr lang="zh-TW" altLang="en-US" b="1" dirty="0" smtClean="0">
                <a:solidFill>
                  <a:srgbClr val="FF0000"/>
                </a:solidFill>
              </a:rPr>
              <a:t>獲選為全港模範童軍</a:t>
            </a:r>
            <a:endParaRPr lang="zh-HK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554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71010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71011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我們的制服團隊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8" name="Picture 8" descr="IMG_0769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t="10101" b="21124"/>
          <a:stretch/>
        </p:blipFill>
        <p:spPr bwMode="auto">
          <a:xfrm>
            <a:off x="3859768" y="1916832"/>
            <a:ext cx="5104720" cy="2633063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171014" name="Picture 10" descr="DSCN3285"/>
          <p:cNvPicPr>
            <a:picLocks noChangeAspect="1" noChangeArrowheads="1"/>
          </p:cNvPicPr>
          <p:nvPr/>
        </p:nvPicPr>
        <p:blipFill>
          <a:blip r:embed="rId4"/>
          <a:srcRect t="33910" b="8652"/>
          <a:stretch>
            <a:fillRect/>
          </a:stretch>
        </p:blipFill>
        <p:spPr bwMode="auto">
          <a:xfrm>
            <a:off x="161925" y="4549775"/>
            <a:ext cx="49323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t="15256" b="15003"/>
          <a:stretch/>
        </p:blipFill>
        <p:spPr bwMode="auto">
          <a:xfrm>
            <a:off x="-57214" y="1601069"/>
            <a:ext cx="4600550" cy="226754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132" name="Picture 12" descr="20150131_101241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5460" t="24306" r="3696"/>
          <a:stretch/>
        </p:blipFill>
        <p:spPr bwMode="auto">
          <a:xfrm>
            <a:off x="5372782" y="4549895"/>
            <a:ext cx="3684266" cy="1726802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12"/>
          <p:cNvSpPr txBox="1">
            <a:spLocks noChangeArrowheads="1"/>
          </p:cNvSpPr>
          <p:nvPr/>
        </p:nvSpPr>
        <p:spPr bwMode="auto">
          <a:xfrm>
            <a:off x="4763" y="1339850"/>
            <a:ext cx="1098550" cy="417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6000" b="1" dirty="0">
                <a:solidFill>
                  <a:srgbClr val="FF0000"/>
                </a:solidFill>
                <a:latin typeface="Times New Roman" pitchFamily="18" charset="0"/>
              </a:rPr>
              <a:t>勇</a:t>
            </a:r>
            <a:r>
              <a:rPr lang="zh-TW" altLang="en-US" sz="6000" b="1" dirty="0">
                <a:solidFill>
                  <a:srgbClr val="00DE15"/>
                </a:solidFill>
                <a:latin typeface="Times New Roman" pitchFamily="18" charset="0"/>
              </a:rPr>
              <a:t>於承擔</a:t>
            </a:r>
          </a:p>
        </p:txBody>
      </p:sp>
      <p:grpSp>
        <p:nvGrpSpPr>
          <p:cNvPr id="172034" name="Group 17"/>
          <p:cNvGrpSpPr>
            <a:grpSpLocks/>
          </p:cNvGrpSpPr>
          <p:nvPr/>
        </p:nvGrpSpPr>
        <p:grpSpPr bwMode="auto">
          <a:xfrm>
            <a:off x="884238" y="1339850"/>
            <a:ext cx="2882900" cy="2106613"/>
            <a:chOff x="2472" y="1888"/>
            <a:chExt cx="1724" cy="1260"/>
          </a:xfrm>
        </p:grpSpPr>
        <p:sp>
          <p:nvSpPr>
            <p:cNvPr id="74779" name="Oval 23"/>
            <p:cNvSpPr>
              <a:spLocks noChangeArrowheads="1"/>
            </p:cNvSpPr>
            <p:nvPr/>
          </p:nvSpPr>
          <p:spPr bwMode="auto">
            <a:xfrm>
              <a:off x="2653" y="1888"/>
              <a:ext cx="1344" cy="1260"/>
            </a:xfrm>
            <a:prstGeom prst="ellipse">
              <a:avLst/>
            </a:prstGeom>
            <a:solidFill>
              <a:srgbClr val="FFFF99"/>
            </a:solidFill>
            <a:ln w="57150" cmpd="thickThin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2043" name="Rectangle 24"/>
            <p:cNvSpPr>
              <a:spLocks noChangeArrowheads="1"/>
            </p:cNvSpPr>
            <p:nvPr/>
          </p:nvSpPr>
          <p:spPr bwMode="auto">
            <a:xfrm>
              <a:off x="2472" y="2296"/>
              <a:ext cx="172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zh-TW" altLang="en-US" sz="4000" b="1">
                  <a:solidFill>
                    <a:srgbClr val="5C1EF8"/>
                  </a:solidFill>
                  <a:latin typeface="新細明體" charset="-120"/>
                </a:rPr>
                <a:t>制服團隊</a:t>
              </a:r>
            </a:p>
          </p:txBody>
        </p:sp>
      </p:grpSp>
      <p:pic>
        <p:nvPicPr>
          <p:cNvPr id="172035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0" y="1417638"/>
            <a:ext cx="29591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6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1489075"/>
            <a:ext cx="2124075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圖片 3"/>
          <p:cNvPicPr>
            <a:picLocks noChangeAspect="1"/>
          </p:cNvPicPr>
          <p:nvPr/>
        </p:nvPicPr>
        <p:blipFill>
          <a:blip r:embed="rId4"/>
          <a:srcRect t="11288" b="17001"/>
          <a:stretch>
            <a:fillRect/>
          </a:stretch>
        </p:blipFill>
        <p:spPr bwMode="auto">
          <a:xfrm>
            <a:off x="9525" y="4508500"/>
            <a:ext cx="308768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2"/>
          <p:cNvPicPr>
            <a:picLocks noChangeAspect="1" noChangeArrowheads="1"/>
          </p:cNvPicPr>
          <p:nvPr/>
        </p:nvPicPr>
        <p:blipFill>
          <a:blip r:embed="rId5"/>
          <a:srcRect l="2074" t="41376"/>
          <a:stretch>
            <a:fillRect/>
          </a:stretch>
        </p:blipFill>
        <p:spPr bwMode="auto">
          <a:xfrm>
            <a:off x="2906713" y="3248025"/>
            <a:ext cx="6367462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9" name="AutoShape 8"/>
          <p:cNvSpPr>
            <a:spLocks noChangeArrowheads="1"/>
          </p:cNvSpPr>
          <p:nvPr/>
        </p:nvSpPr>
        <p:spPr bwMode="auto">
          <a:xfrm>
            <a:off x="-6350" y="30163"/>
            <a:ext cx="9144000" cy="1268412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72040" name="Picture 17" descr="最靚校徽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763" y="146050"/>
            <a:ext cx="96202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1" name="文字方塊 16"/>
          <p:cNvSpPr txBox="1">
            <a:spLocks noChangeArrowheads="1"/>
          </p:cNvSpPr>
          <p:nvPr/>
        </p:nvSpPr>
        <p:spPr bwMode="auto">
          <a:xfrm>
            <a:off x="1425575" y="174625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我們的制服團隊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12"/>
          <p:cNvSpPr txBox="1">
            <a:spLocks noChangeArrowheads="1"/>
          </p:cNvSpPr>
          <p:nvPr/>
        </p:nvSpPr>
        <p:spPr bwMode="auto">
          <a:xfrm>
            <a:off x="477838" y="2133600"/>
            <a:ext cx="1108075" cy="417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6000" b="1" dirty="0" smtClean="0">
                <a:solidFill>
                  <a:srgbClr val="FF0000"/>
                </a:solidFill>
                <a:latin typeface="Times New Roman" pitchFamily="18" charset="0"/>
              </a:rPr>
              <a:t>要承擔</a:t>
            </a:r>
            <a:endParaRPr lang="zh-TW" altLang="en-US" sz="6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73058" name="Group 8"/>
          <p:cNvGrpSpPr>
            <a:grpSpLocks/>
          </p:cNvGrpSpPr>
          <p:nvPr/>
        </p:nvGrpSpPr>
        <p:grpSpPr bwMode="auto">
          <a:xfrm>
            <a:off x="2124075" y="1339850"/>
            <a:ext cx="6237288" cy="5445125"/>
            <a:chOff x="1338" y="844"/>
            <a:chExt cx="3929" cy="3430"/>
          </a:xfrm>
        </p:grpSpPr>
        <p:sp>
          <p:nvSpPr>
            <p:cNvPr id="173063" name="Line 4"/>
            <p:cNvSpPr>
              <a:spLocks noChangeShapeType="1"/>
            </p:cNvSpPr>
            <p:nvPr/>
          </p:nvSpPr>
          <p:spPr bwMode="auto">
            <a:xfrm flipH="1">
              <a:off x="3746" y="1933"/>
              <a:ext cx="743" cy="3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34" name="Oval 31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295" y="1423"/>
              <a:ext cx="739" cy="689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73735" name="Oval 29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515" y="2188"/>
              <a:ext cx="739" cy="689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66" name="Rectangle 30"/>
            <p:cNvSpPr>
              <a:spLocks noChangeArrowheads="1"/>
            </p:cNvSpPr>
            <p:nvPr/>
          </p:nvSpPr>
          <p:spPr bwMode="auto">
            <a:xfrm>
              <a:off x="4332" y="1570"/>
              <a:ext cx="698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校園清潔糾察</a:t>
              </a:r>
            </a:p>
          </p:txBody>
        </p:sp>
        <p:sp>
          <p:nvSpPr>
            <p:cNvPr id="173067" name="Line 2"/>
            <p:cNvSpPr>
              <a:spLocks noChangeShapeType="1"/>
            </p:cNvSpPr>
            <p:nvPr/>
          </p:nvSpPr>
          <p:spPr bwMode="auto">
            <a:xfrm flipH="1" flipV="1">
              <a:off x="2189" y="2252"/>
              <a:ext cx="596" cy="1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68" name="Line 3"/>
            <p:cNvSpPr>
              <a:spLocks noChangeShapeType="1"/>
            </p:cNvSpPr>
            <p:nvPr/>
          </p:nvSpPr>
          <p:spPr bwMode="auto">
            <a:xfrm flipH="1">
              <a:off x="2395" y="3002"/>
              <a:ext cx="496" cy="4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69" name="Line 5"/>
            <p:cNvSpPr>
              <a:spLocks noChangeShapeType="1"/>
            </p:cNvSpPr>
            <p:nvPr/>
          </p:nvSpPr>
          <p:spPr bwMode="auto">
            <a:xfrm flipH="1" flipV="1">
              <a:off x="3553" y="2972"/>
              <a:ext cx="379" cy="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70" name="Line 6"/>
            <p:cNvSpPr>
              <a:spLocks noChangeShapeType="1"/>
            </p:cNvSpPr>
            <p:nvPr/>
          </p:nvSpPr>
          <p:spPr bwMode="auto">
            <a:xfrm flipH="1">
              <a:off x="2066" y="2656"/>
              <a:ext cx="966" cy="25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71" name="Line 7"/>
            <p:cNvSpPr>
              <a:spLocks noChangeShapeType="1"/>
            </p:cNvSpPr>
            <p:nvPr/>
          </p:nvSpPr>
          <p:spPr bwMode="auto">
            <a:xfrm flipH="1" flipV="1">
              <a:off x="2349" y="1641"/>
              <a:ext cx="713" cy="6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72" name="Line 8"/>
            <p:cNvSpPr>
              <a:spLocks noChangeShapeType="1"/>
            </p:cNvSpPr>
            <p:nvPr/>
          </p:nvSpPr>
          <p:spPr bwMode="auto">
            <a:xfrm flipH="1" flipV="1">
              <a:off x="3170" y="1452"/>
              <a:ext cx="75" cy="5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73" name="Line 9"/>
            <p:cNvSpPr>
              <a:spLocks noChangeShapeType="1"/>
            </p:cNvSpPr>
            <p:nvPr/>
          </p:nvSpPr>
          <p:spPr bwMode="auto">
            <a:xfrm flipV="1">
              <a:off x="3621" y="1554"/>
              <a:ext cx="292" cy="4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74" name="Line 10"/>
            <p:cNvSpPr>
              <a:spLocks noChangeShapeType="1"/>
            </p:cNvSpPr>
            <p:nvPr/>
          </p:nvSpPr>
          <p:spPr bwMode="auto">
            <a:xfrm flipV="1">
              <a:off x="3161" y="2987"/>
              <a:ext cx="81" cy="5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75" name="Line 11"/>
            <p:cNvSpPr>
              <a:spLocks noChangeShapeType="1"/>
            </p:cNvSpPr>
            <p:nvPr/>
          </p:nvSpPr>
          <p:spPr bwMode="auto">
            <a:xfrm flipV="1">
              <a:off x="3927" y="2532"/>
              <a:ext cx="59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076" name="Line 12"/>
            <p:cNvSpPr>
              <a:spLocks noChangeShapeType="1"/>
            </p:cNvSpPr>
            <p:nvPr/>
          </p:nvSpPr>
          <p:spPr bwMode="auto">
            <a:xfrm>
              <a:off x="3835" y="2868"/>
              <a:ext cx="814" cy="3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47" name="Oval 13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754" y="844"/>
              <a:ext cx="739" cy="689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78" name="Rectangle 21"/>
            <p:cNvSpPr>
              <a:spLocks noChangeArrowheads="1"/>
            </p:cNvSpPr>
            <p:nvPr/>
          </p:nvSpPr>
          <p:spPr bwMode="auto">
            <a:xfrm>
              <a:off x="2742" y="955"/>
              <a:ext cx="786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學生議會代表 </a:t>
              </a:r>
            </a:p>
          </p:txBody>
        </p:sp>
        <p:sp>
          <p:nvSpPr>
            <p:cNvPr id="73749" name="Oval 23"/>
            <p:cNvSpPr>
              <a:spLocks noChangeArrowheads="1"/>
            </p:cNvSpPr>
            <p:nvPr/>
          </p:nvSpPr>
          <p:spPr bwMode="auto">
            <a:xfrm>
              <a:off x="2639" y="1902"/>
              <a:ext cx="1346" cy="1260"/>
            </a:xfrm>
            <a:prstGeom prst="ellipse">
              <a:avLst/>
            </a:prstGeom>
            <a:solidFill>
              <a:srgbClr val="FFFF99"/>
            </a:solidFill>
            <a:ln w="57150" cmpd="thickThin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80" name="Rectangle 24"/>
            <p:cNvSpPr>
              <a:spLocks noChangeArrowheads="1"/>
            </p:cNvSpPr>
            <p:nvPr/>
          </p:nvSpPr>
          <p:spPr bwMode="auto">
            <a:xfrm>
              <a:off x="2472" y="2296"/>
              <a:ext cx="172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zh-TW" altLang="en-US" sz="4000" b="1">
                  <a:solidFill>
                    <a:srgbClr val="5C1EF8"/>
                  </a:solidFill>
                  <a:latin typeface="新細明體" charset="-120"/>
                </a:rPr>
                <a:t>服務精神</a:t>
              </a:r>
            </a:p>
          </p:txBody>
        </p:sp>
        <p:sp>
          <p:nvSpPr>
            <p:cNvPr id="73751" name="Oval 2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689" y="933"/>
              <a:ext cx="684" cy="640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82" name="Rectangle 26"/>
            <p:cNvSpPr>
              <a:spLocks noChangeArrowheads="1"/>
            </p:cNvSpPr>
            <p:nvPr/>
          </p:nvSpPr>
          <p:spPr bwMode="auto">
            <a:xfrm>
              <a:off x="4513" y="2387"/>
              <a:ext cx="75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取報員</a:t>
              </a:r>
            </a:p>
          </p:txBody>
        </p:sp>
        <p:sp>
          <p:nvSpPr>
            <p:cNvPr id="73753" name="Oval 27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696" y="3472"/>
              <a:ext cx="860" cy="802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84" name="Rectangle 28"/>
            <p:cNvSpPr>
              <a:spLocks noChangeArrowheads="1"/>
            </p:cNvSpPr>
            <p:nvPr/>
          </p:nvSpPr>
          <p:spPr bwMode="auto">
            <a:xfrm>
              <a:off x="2699" y="3657"/>
              <a:ext cx="896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資訊科技大使</a:t>
              </a:r>
            </a:p>
          </p:txBody>
        </p:sp>
        <p:sp>
          <p:nvSpPr>
            <p:cNvPr id="173085" name="Rectangle 32"/>
            <p:cNvSpPr>
              <a:spLocks noChangeArrowheads="1"/>
            </p:cNvSpPr>
            <p:nvPr/>
          </p:nvSpPr>
          <p:spPr bwMode="auto">
            <a:xfrm>
              <a:off x="3696" y="1071"/>
              <a:ext cx="69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風紀</a:t>
              </a:r>
            </a:p>
          </p:txBody>
        </p:sp>
        <p:sp>
          <p:nvSpPr>
            <p:cNvPr id="73756" name="Oval 33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379" y="2944"/>
              <a:ext cx="739" cy="689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87" name="Rectangle 34"/>
            <p:cNvSpPr>
              <a:spLocks noChangeArrowheads="1"/>
            </p:cNvSpPr>
            <p:nvPr/>
          </p:nvSpPr>
          <p:spPr bwMode="auto">
            <a:xfrm>
              <a:off x="4332" y="3113"/>
              <a:ext cx="809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普通話</a:t>
              </a:r>
              <a:b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</a:b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大使</a:t>
              </a:r>
            </a:p>
          </p:txBody>
        </p:sp>
        <p:sp>
          <p:nvSpPr>
            <p:cNvPr id="73758" name="Oval 3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739" y="3415"/>
              <a:ext cx="739" cy="690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89" name="Rectangle 36"/>
            <p:cNvSpPr>
              <a:spLocks noChangeArrowheads="1"/>
            </p:cNvSpPr>
            <p:nvPr/>
          </p:nvSpPr>
          <p:spPr bwMode="auto">
            <a:xfrm>
              <a:off x="3833" y="3566"/>
              <a:ext cx="567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閱讀</a:t>
              </a:r>
              <a:b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</a:b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大使</a:t>
              </a:r>
            </a:p>
          </p:txBody>
        </p:sp>
        <p:sp>
          <p:nvSpPr>
            <p:cNvPr id="73760" name="Oval 37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812" y="3346"/>
              <a:ext cx="704" cy="656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91" name="Rectangle 38"/>
            <p:cNvSpPr>
              <a:spLocks noChangeArrowheads="1"/>
            </p:cNvSpPr>
            <p:nvPr/>
          </p:nvSpPr>
          <p:spPr bwMode="auto">
            <a:xfrm>
              <a:off x="1882" y="3475"/>
              <a:ext cx="631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環保</a:t>
              </a:r>
              <a:b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</a:b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大使</a:t>
              </a:r>
            </a:p>
          </p:txBody>
        </p:sp>
        <p:sp>
          <p:nvSpPr>
            <p:cNvPr id="73762" name="Oval 39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95" y="2627"/>
              <a:ext cx="739" cy="689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93" name="Rectangle 40"/>
            <p:cNvSpPr>
              <a:spLocks noChangeArrowheads="1"/>
            </p:cNvSpPr>
            <p:nvPr/>
          </p:nvSpPr>
          <p:spPr bwMode="auto">
            <a:xfrm>
              <a:off x="1383" y="2750"/>
              <a:ext cx="786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健康</a:t>
              </a:r>
            </a:p>
            <a:p>
              <a:pPr algn="ctr">
                <a:lnSpc>
                  <a:spcPct val="80000"/>
                </a:lnSpc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大使 </a:t>
              </a:r>
            </a:p>
          </p:txBody>
        </p:sp>
        <p:sp>
          <p:nvSpPr>
            <p:cNvPr id="73764" name="Oval 41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71" y="1730"/>
              <a:ext cx="860" cy="802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95" name="Rectangle 42"/>
            <p:cNvSpPr>
              <a:spLocks noChangeArrowheads="1"/>
            </p:cNvSpPr>
            <p:nvPr/>
          </p:nvSpPr>
          <p:spPr bwMode="auto">
            <a:xfrm>
              <a:off x="1338" y="1888"/>
              <a:ext cx="927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中央圖書館管理員</a:t>
              </a:r>
            </a:p>
          </p:txBody>
        </p:sp>
        <p:sp>
          <p:nvSpPr>
            <p:cNvPr id="73766" name="Oval 43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892" y="1061"/>
              <a:ext cx="703" cy="656"/>
            </a:xfrm>
            <a:prstGeom prst="ellipse">
              <a:avLst/>
            </a:prstGeom>
            <a:solidFill>
              <a:srgbClr val="FFCC99"/>
            </a:solidFill>
            <a:ln w="57150" cmpd="thinThick">
              <a:solidFill>
                <a:srgbClr val="FF99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3097" name="Rectangle 44"/>
            <p:cNvSpPr>
              <a:spLocks noChangeArrowheads="1"/>
            </p:cNvSpPr>
            <p:nvPr/>
          </p:nvSpPr>
          <p:spPr bwMode="auto">
            <a:xfrm>
              <a:off x="1791" y="1253"/>
              <a:ext cx="74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zh-TW" altLang="en-US" sz="2400" b="1">
                  <a:solidFill>
                    <a:srgbClr val="000099"/>
                  </a:solidFill>
                  <a:latin typeface="新細明體" charset="-120"/>
                </a:rPr>
                <a:t> 小老師</a:t>
              </a:r>
            </a:p>
          </p:txBody>
        </p:sp>
      </p:grpSp>
      <p:sp>
        <p:nvSpPr>
          <p:cNvPr id="173059" name="AutoShape 8"/>
          <p:cNvSpPr>
            <a:spLocks noChangeArrowheads="1"/>
          </p:cNvSpPr>
          <p:nvPr/>
        </p:nvSpPr>
        <p:spPr bwMode="auto">
          <a:xfrm>
            <a:off x="-38100" y="103188"/>
            <a:ext cx="9144000" cy="1268412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73060" name="Picture 17" descr="最靚校徽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188" y="244475"/>
            <a:ext cx="9620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1" name="Picture 5" descr="team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5600" y="115888"/>
            <a:ext cx="378301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2" name="文字方塊 45"/>
          <p:cNvSpPr txBox="1">
            <a:spLocks noChangeArrowheads="1"/>
          </p:cNvSpPr>
          <p:nvPr/>
        </p:nvSpPr>
        <p:spPr bwMode="auto">
          <a:xfrm>
            <a:off x="1016000" y="184150"/>
            <a:ext cx="7345363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000">
                <a:latin typeface="標楷體" pitchFamily="65" charset="-120"/>
                <a:ea typeface="標楷體" pitchFamily="65" charset="-120"/>
              </a:rPr>
              <a:t>我們的同學</a:t>
            </a:r>
            <a:endParaRPr lang="zh-HK" altLang="en-US" sz="60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H:\1617學校簡介\1617學校簡介相片\第4頁獲獎 多元智能 語文\1 IMG_7123.JPG"/>
          <p:cNvPicPr>
            <a:picLocks noChangeAspect="1" noChangeArrowheads="1"/>
          </p:cNvPicPr>
          <p:nvPr/>
        </p:nvPicPr>
        <p:blipFill>
          <a:blip r:embed="rId2"/>
          <a:srcRect b="15054"/>
          <a:stretch>
            <a:fillRect/>
          </a:stretch>
        </p:blipFill>
        <p:spPr bwMode="auto">
          <a:xfrm>
            <a:off x="-79376" y="0"/>
            <a:ext cx="9223376" cy="521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-28575" y="333375"/>
            <a:ext cx="9202738" cy="1268413"/>
          </a:xfrm>
          <a:prstGeom prst="flowChartProcess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5000" b="1" dirty="0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174083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3" name="文字方塊 2"/>
          <p:cNvSpPr txBox="1"/>
          <p:nvPr/>
        </p:nvSpPr>
        <p:spPr>
          <a:xfrm>
            <a:off x="1403350" y="476250"/>
            <a:ext cx="7345363" cy="11080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我們的朗誦隊伍</a:t>
            </a:r>
            <a:endParaRPr lang="zh-HK" altLang="en-US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4085" name="文字方塊 3"/>
          <p:cNvSpPr txBox="1">
            <a:spLocks noChangeArrowheads="1"/>
          </p:cNvSpPr>
          <p:nvPr/>
        </p:nvSpPr>
        <p:spPr bwMode="auto">
          <a:xfrm>
            <a:off x="-11550" y="5412530"/>
            <a:ext cx="92265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HK" b="1" dirty="0">
                <a:ea typeface="Albertus Extra Bold (PCL6)"/>
                <a:cs typeface="Albertus Extra Bold (PCL6)"/>
              </a:rPr>
              <a:t>榮獲第六十七屆香港學校朗誦節七項冠軍、十項亞軍及二十項季軍，總成績位列全港前列。（香港學校音樂及朗誦協會）</a:t>
            </a:r>
            <a:endParaRPr lang="zh-HK" altLang="en-US" b="1" dirty="0"/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-40482" y="6021288"/>
            <a:ext cx="92265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HK" b="1" dirty="0">
                <a:solidFill>
                  <a:srgbClr val="FF0000"/>
                </a:solidFill>
                <a:ea typeface="Albertus Extra Bold (PCL6)"/>
                <a:cs typeface="Albertus Extra Bold (PCL6)"/>
              </a:rPr>
              <a:t>榮獲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第六十</a:t>
            </a:r>
            <a:r>
              <a:rPr lang="zh-TW" altLang="en-US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八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屆</a:t>
            </a:r>
            <a:r>
              <a:rPr lang="zh-TW" altLang="zh-HK" b="1" dirty="0">
                <a:solidFill>
                  <a:srgbClr val="FF0000"/>
                </a:solidFill>
                <a:ea typeface="Albertus Extra Bold (PCL6)"/>
                <a:cs typeface="Albertus Extra Bold (PCL6)"/>
              </a:rPr>
              <a:t>香港學校朗誦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節</a:t>
            </a:r>
            <a:r>
              <a:rPr lang="zh-TW" altLang="en-US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十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項</a:t>
            </a:r>
            <a:r>
              <a:rPr lang="zh-TW" altLang="zh-HK" b="1" dirty="0">
                <a:solidFill>
                  <a:srgbClr val="FF0000"/>
                </a:solidFill>
                <a:ea typeface="Albertus Extra Bold (PCL6)"/>
                <a:cs typeface="Albertus Extra Bold (PCL6)"/>
              </a:rPr>
              <a:t>冠軍、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十</a:t>
            </a:r>
            <a:r>
              <a:rPr lang="zh-TW" altLang="en-US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九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項</a:t>
            </a:r>
            <a:r>
              <a:rPr lang="zh-TW" altLang="zh-HK" b="1" dirty="0">
                <a:solidFill>
                  <a:srgbClr val="FF0000"/>
                </a:solidFill>
                <a:ea typeface="Albertus Extra Bold (PCL6)"/>
                <a:cs typeface="Albertus Extra Bold (PCL6)"/>
              </a:rPr>
              <a:t>亞軍及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二十</a:t>
            </a:r>
            <a:r>
              <a:rPr lang="zh-TW" altLang="en-US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二</a:t>
            </a:r>
            <a:r>
              <a:rPr lang="zh-TW" altLang="zh-HK" b="1" dirty="0" smtClean="0">
                <a:solidFill>
                  <a:srgbClr val="FF0000"/>
                </a:solidFill>
                <a:ea typeface="Albertus Extra Bold (PCL6)"/>
                <a:cs typeface="Albertus Extra Bold (PCL6)"/>
              </a:rPr>
              <a:t>項</a:t>
            </a:r>
            <a:r>
              <a:rPr lang="zh-TW" altLang="zh-HK" b="1" dirty="0">
                <a:solidFill>
                  <a:srgbClr val="FF0000"/>
                </a:solidFill>
                <a:ea typeface="Albertus Extra Bold (PCL6)"/>
                <a:cs typeface="Albertus Extra Bold (PCL6)"/>
              </a:rPr>
              <a:t>季軍，總成績位列全港前列。（香港學校音樂及朗誦協會）</a:t>
            </a:r>
            <a:endParaRPr lang="zh-HK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75106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75107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我們的科學數理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5108" name="Picture 2" descr="IMG_0149"/>
          <p:cNvPicPr>
            <a:picLocks noChangeAspect="1" noChangeArrowheads="1"/>
          </p:cNvPicPr>
          <p:nvPr/>
        </p:nvPicPr>
        <p:blipFill>
          <a:blip r:embed="rId3"/>
          <a:srcRect r="9888"/>
          <a:stretch>
            <a:fillRect/>
          </a:stretch>
        </p:blipFill>
        <p:spPr bwMode="auto">
          <a:xfrm>
            <a:off x="34925" y="1830388"/>
            <a:ext cx="313690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20160219_104503_HDR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7160" y="4500046"/>
            <a:ext cx="4115972" cy="2315234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11271" name="Picture 7" descr="IMG_8794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r="13590" b="9738"/>
          <a:stretch/>
        </p:blipFill>
        <p:spPr bwMode="auto">
          <a:xfrm>
            <a:off x="4543336" y="4437112"/>
            <a:ext cx="3478535" cy="2420888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3074" name="Picture 2" descr="IMG_349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7739" r="14832"/>
          <a:stretch/>
        </p:blipFill>
        <p:spPr bwMode="auto">
          <a:xfrm>
            <a:off x="3218188" y="1775867"/>
            <a:ext cx="2740220" cy="237385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646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9"/>
          <a:stretch/>
        </p:blipFill>
        <p:spPr bwMode="auto">
          <a:xfrm>
            <a:off x="6020948" y="1775867"/>
            <a:ext cx="3123052" cy="22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76130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76131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我們的科學數理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61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8512" y="3856038"/>
            <a:ext cx="19669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3" descr="H:\1617學校簡介\1617學校簡介相片\第8頁 數學\8 20160517_1724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4668838"/>
            <a:ext cx="3268663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4" name="文字方塊 1"/>
          <p:cNvSpPr txBox="1">
            <a:spLocks noChangeArrowheads="1"/>
          </p:cNvSpPr>
          <p:nvPr/>
        </p:nvSpPr>
        <p:spPr bwMode="auto">
          <a:xfrm>
            <a:off x="-28575" y="1621315"/>
            <a:ext cx="5087143" cy="738664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HK" dirty="0"/>
              <a:t>榮獲第十屆香港科學</a:t>
            </a:r>
            <a:r>
              <a:rPr lang="zh-TW" altLang="zh-HK" sz="2400" dirty="0"/>
              <a:t>青苗獎決賽冠軍</a:t>
            </a:r>
            <a:r>
              <a:rPr lang="zh-TW" altLang="zh-HK" dirty="0"/>
              <a:t>及最佳匯報獎、筆試一等獎</a:t>
            </a:r>
            <a:endParaRPr lang="zh-HK" altLang="en-US" dirty="0"/>
          </a:p>
        </p:txBody>
      </p:sp>
      <p:sp>
        <p:nvSpPr>
          <p:cNvPr id="176135" name="文字方塊 3"/>
          <p:cNvSpPr txBox="1">
            <a:spLocks noChangeArrowheads="1"/>
          </p:cNvSpPr>
          <p:nvPr/>
        </p:nvSpPr>
        <p:spPr bwMode="auto">
          <a:xfrm>
            <a:off x="-54174" y="3936704"/>
            <a:ext cx="3168650" cy="12001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HK" dirty="0"/>
              <a:t>榮獲資訊科技挑戰獎勵計劃白金章</a:t>
            </a:r>
            <a:r>
              <a:rPr lang="en-US" altLang="zh-HK" dirty="0"/>
              <a:t>(</a:t>
            </a:r>
            <a:r>
              <a:rPr lang="zh-TW" altLang="zh-HK" dirty="0"/>
              <a:t>全港只有兩名</a:t>
            </a:r>
            <a:r>
              <a:rPr lang="en-US" altLang="zh-HK" dirty="0"/>
              <a:t>)</a:t>
            </a:r>
            <a:r>
              <a:rPr lang="zh-TW" altLang="zh-HK" dirty="0"/>
              <a:t>、優秀金章、兩項金章及十五項銀章。（香港電腦教育學會）</a:t>
            </a:r>
            <a:endParaRPr lang="zh-HK" altLang="en-US" dirty="0"/>
          </a:p>
        </p:txBody>
      </p:sp>
      <p:sp>
        <p:nvSpPr>
          <p:cNvPr id="176137" name="文字方塊 5"/>
          <p:cNvSpPr txBox="1">
            <a:spLocks noChangeArrowheads="1"/>
          </p:cNvSpPr>
          <p:nvPr/>
        </p:nvSpPr>
        <p:spPr bwMode="auto">
          <a:xfrm>
            <a:off x="7986" y="5265738"/>
            <a:ext cx="2907830" cy="73866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HK" dirty="0"/>
              <a:t>榮獲青少年科技創新大賽</a:t>
            </a:r>
            <a:r>
              <a:rPr lang="zh-TW" altLang="zh-HK" sz="2400" dirty="0"/>
              <a:t>學校優秀組織獎</a:t>
            </a:r>
            <a:endParaRPr lang="zh-HK" altLang="en-US" sz="2400" dirty="0"/>
          </a:p>
        </p:txBody>
      </p:sp>
      <p:sp>
        <p:nvSpPr>
          <p:cNvPr id="176138" name="文字方塊 6"/>
          <p:cNvSpPr txBox="1">
            <a:spLocks noChangeArrowheads="1"/>
          </p:cNvSpPr>
          <p:nvPr/>
        </p:nvSpPr>
        <p:spPr bwMode="auto">
          <a:xfrm>
            <a:off x="-1" y="2492375"/>
            <a:ext cx="5414243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HK" dirty="0"/>
              <a:t>榮獲「閃耀之星」才華拓展計劃</a:t>
            </a:r>
            <a:r>
              <a:rPr lang="zh-TW" altLang="zh-HK" sz="2400" dirty="0"/>
              <a:t>數學科獎學金</a:t>
            </a:r>
            <a:endParaRPr lang="zh-HK" altLang="en-US" sz="2400" dirty="0"/>
          </a:p>
        </p:txBody>
      </p:sp>
      <p:pic>
        <p:nvPicPr>
          <p:cNvPr id="176139" name="Picture 5" descr="C:\Users\user\Desktop\學校簡介(開放日)\學校活動片段1617開學\環保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6136" y="1616869"/>
            <a:ext cx="3179763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40" name="文字方塊 8"/>
          <p:cNvSpPr txBox="1">
            <a:spLocks noChangeArrowheads="1"/>
          </p:cNvSpPr>
          <p:nvPr/>
        </p:nvSpPr>
        <p:spPr bwMode="auto">
          <a:xfrm>
            <a:off x="7985" y="3031354"/>
            <a:ext cx="5068045" cy="83099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HK" dirty="0"/>
              <a:t>第十九屆常</a:t>
            </a:r>
            <a:r>
              <a:rPr lang="zh-TW" altLang="en-US" dirty="0"/>
              <a:t>識百</a:t>
            </a:r>
            <a:r>
              <a:rPr lang="zh-TW" altLang="zh-HK" dirty="0"/>
              <a:t>搭創新科學與環境探究</a:t>
            </a:r>
            <a:r>
              <a:rPr lang="zh-TW" altLang="en-US" sz="2400" dirty="0"/>
              <a:t>傑出獎</a:t>
            </a:r>
            <a:r>
              <a:rPr lang="en-US" altLang="zh-TW" sz="2400" dirty="0"/>
              <a:t>(</a:t>
            </a:r>
            <a:r>
              <a:rPr lang="zh-TW" altLang="en-US" sz="2400" dirty="0"/>
              <a:t>即第一名</a:t>
            </a:r>
            <a:r>
              <a:rPr lang="en-US" altLang="zh-TW" sz="2400" dirty="0"/>
              <a:t>)</a:t>
            </a:r>
            <a:r>
              <a:rPr lang="zh-TW" altLang="en-US" sz="2400" dirty="0"/>
              <a:t>獲獎學金</a:t>
            </a:r>
            <a:endParaRPr lang="zh-HK" altLang="en-US" sz="2400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77154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77155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我們的舞蹈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5" name="Picture 3" descr="C:\Users\user\Desktop\學校簡介(開放日)\學校活動片段1617開學\初級中國舞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644008" y="1601069"/>
            <a:ext cx="3907468" cy="2598466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pic>
        <p:nvPicPr>
          <p:cNvPr id="8196" name="Picture 4" descr="C:\Users\user\Desktop\學校簡介(開放日)\學校活動片段1617開學\高級中國舞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39552" y="1584668"/>
            <a:ext cx="4003784" cy="2662516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07504" y="4248572"/>
            <a:ext cx="1689883" cy="23501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/>
        </p:spPr>
      </p:pic>
      <p:pic>
        <p:nvPicPr>
          <p:cNvPr id="8199" name="Picture 7" descr="IMG_1154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835696" y="4288156"/>
            <a:ext cx="3491645" cy="2326308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8201" name="Picture 9" descr="IMG_2115"/>
          <p:cNvPicPr>
            <a:picLocks noChangeAspect="1" noChangeArrowheads="1"/>
          </p:cNvPicPr>
          <p:nvPr/>
        </p:nvPicPr>
        <p:blipFill rotWithShape="1">
          <a:blip r:embed="rId7">
            <a:extLst/>
          </a:blip>
          <a:srcRect l="6750" t="22502" r="220" b="-755"/>
          <a:stretch/>
        </p:blipFill>
        <p:spPr bwMode="auto">
          <a:xfrm>
            <a:off x="5320739" y="4353054"/>
            <a:ext cx="3822069" cy="2261410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AutoShape 2"/>
          <p:cNvSpPr>
            <a:spLocks noChangeArrowheads="1"/>
          </p:cNvSpPr>
          <p:nvPr/>
        </p:nvSpPr>
        <p:spPr bwMode="auto">
          <a:xfrm>
            <a:off x="179388" y="1557338"/>
            <a:ext cx="4537075" cy="4967287"/>
          </a:xfrm>
          <a:prstGeom prst="roundRect">
            <a:avLst>
              <a:gd name="adj" fmla="val 17829"/>
            </a:avLst>
          </a:prstGeom>
          <a:solidFill>
            <a:srgbClr val="99FF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-4763" y="0"/>
            <a:ext cx="9144001" cy="7029450"/>
          </a:xfrm>
          <a:prstGeom prst="rect">
            <a:avLst/>
          </a:prstGeom>
          <a:solidFill>
            <a:srgbClr val="FFCC99">
              <a:alpha val="1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zh-TW" altLang="zh-TW"/>
          </a:p>
        </p:txBody>
      </p:sp>
      <p:sp>
        <p:nvSpPr>
          <p:cNvPr id="98307" name="AutoShape 6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zh-TW" altLang="en-US" sz="540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5400" b="1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我們的課程定位</a:t>
            </a:r>
          </a:p>
        </p:txBody>
      </p:sp>
      <p:sp>
        <p:nvSpPr>
          <p:cNvPr id="98308" name="Line 7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98309" name="Picture 8" descr="tea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-25400"/>
            <a:ext cx="4067175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Text Box 4"/>
          <p:cNvSpPr txBox="1">
            <a:spLocks noChangeArrowheads="1"/>
          </p:cNvSpPr>
          <p:nvPr/>
        </p:nvSpPr>
        <p:spPr bwMode="auto">
          <a:xfrm>
            <a:off x="250825" y="1790700"/>
            <a:ext cx="4968875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2800">
                <a:latin typeface="Arial" charset="0"/>
              </a:rPr>
              <a:t>九大共通能力</a:t>
            </a:r>
            <a:endParaRPr lang="en-US" altLang="zh-TW" sz="2800">
              <a:latin typeface="Arial" charset="0"/>
            </a:endParaRP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endParaRPr lang="en-US" altLang="zh-TW" sz="2800">
              <a:latin typeface="Arial" charset="0"/>
            </a:endParaRP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endParaRPr lang="en-US" altLang="zh-TW" sz="2800">
              <a:latin typeface="Arial" charset="0"/>
            </a:endParaRP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endParaRPr lang="en-US" altLang="zh-TW" sz="2800">
              <a:latin typeface="Arial" charset="0"/>
            </a:endParaRP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endParaRPr lang="en-US" altLang="zh-TW" sz="2800">
              <a:latin typeface="Arial" charset="0"/>
            </a:endParaRP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endParaRPr lang="en-US" altLang="zh-TW" sz="2800">
              <a:latin typeface="Arial" charset="0"/>
            </a:endParaRPr>
          </a:p>
        </p:txBody>
      </p:sp>
      <p:pic>
        <p:nvPicPr>
          <p:cNvPr id="98311" name="Picture 1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638" y="1600200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2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638" y="1600200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3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638" y="1600200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4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638" y="1600200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5" name="Picture 5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638" y="1600200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42988" y="2185988"/>
          <a:ext cx="3756025" cy="4175420"/>
        </p:xfrm>
        <a:graphic>
          <a:graphicData uri="http://schemas.openxmlformats.org/drawingml/2006/table">
            <a:tbl>
              <a:tblPr/>
              <a:tblGrid>
                <a:gridCol w="187801">
                  <a:extLst>
                    <a:ext uri="{9D8B030D-6E8A-4147-A177-3AD203B41FA5}"/>
                  </a:extLst>
                </a:gridCol>
                <a:gridCol w="3568224">
                  <a:extLst>
                    <a:ext uri="{9D8B030D-6E8A-4147-A177-3AD203B41FA5}"/>
                  </a:extLst>
                </a:gridCol>
              </a:tblGrid>
              <a:tr h="335223">
                <a:tc gridSpan="2"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400" dirty="0" smtClean="0"/>
                        <a:t>協作能力</a:t>
                      </a:r>
                      <a:endParaRPr lang="zh-HK" altLang="en-US" sz="24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400" smtClean="0"/>
                        <a:t>溝通能力</a:t>
                      </a:r>
                      <a:endParaRPr lang="zh-HK" altLang="en-US" sz="24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400" dirty="0" smtClean="0"/>
                        <a:t>創造力</a:t>
                      </a:r>
                      <a:endParaRPr lang="zh-HK" altLang="en-US" sz="24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400" dirty="0"/>
                        <a:t>批判／明辨性思考能力</a:t>
                      </a:r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smtClean="0"/>
                        <a:t>運用資訊科技能力</a:t>
                      </a:r>
                      <a:endParaRPr lang="zh-TW" altLang="en-US" sz="24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400" smtClean="0"/>
                        <a:t>運算能力</a:t>
                      </a:r>
                      <a:endParaRPr lang="zh-HK" altLang="en-US" sz="24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smtClean="0"/>
                        <a:t>解決問題能力</a:t>
                      </a:r>
                      <a:endParaRPr lang="zh-TW" altLang="en-US" sz="24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400" dirty="0"/>
                        <a:t>自我管理能力</a:t>
                      </a:r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26656">
                <a:tc>
                  <a:txBody>
                    <a:bodyPr/>
                    <a:lstStyle/>
                    <a:p>
                      <a:endParaRPr lang="zh-HK" altLang="en-US" sz="1800"/>
                    </a:p>
                  </a:txBody>
                  <a:tcPr marL="30490" marR="30490" marT="30463" marB="304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400" dirty="0" smtClean="0"/>
                        <a:t>研習能力</a:t>
                      </a:r>
                      <a:endParaRPr lang="zh-HK" altLang="en-US" sz="2400" dirty="0"/>
                    </a:p>
                  </a:txBody>
                  <a:tcPr marL="30490" marR="30490" marT="30463" marB="304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98336" name="Picture 9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8598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7" name="Picture 10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8598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8" name="Picture 11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8598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9" name="Picture 12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8598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40" name="Picture 13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8598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41" name="Picture 14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8598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42" name="Picture 15" descr="*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8598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0" name="Picture 15" descr="IMG_7926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76825" y="1579066"/>
            <a:ext cx="2952750" cy="19669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6146" name="Picture 2" descr="C:\Users\user\Desktop\學校簡介(開放日)\1617勵志相片\IMG_956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860032" y="3689375"/>
            <a:ext cx="3890887" cy="2593925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3_0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681188"/>
            <a:ext cx="4392737" cy="29266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7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我們的舞蹈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4" name="Picture 6" descr="713_00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84325"/>
            <a:ext cx="3038847" cy="202463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AS_19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0498"/>
            <a:ext cx="3986460" cy="26509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13_006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1"/>
          <a:stretch/>
        </p:blipFill>
        <p:spPr bwMode="auto">
          <a:xfrm>
            <a:off x="7164288" y="2060848"/>
            <a:ext cx="1702152" cy="233734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AS_94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7142"/>
            <a:ext cx="3463221" cy="23030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928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1617學校簡介\1617學校簡介相片\第4頁獲獎 多元智能 語文\6 IMG_905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09294" y="1443648"/>
            <a:ext cx="7668084" cy="4396749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178178" name="AutoShape 8"/>
          <p:cNvSpPr>
            <a:spLocks noChangeArrowheads="1"/>
          </p:cNvSpPr>
          <p:nvPr/>
        </p:nvSpPr>
        <p:spPr bwMode="auto">
          <a:xfrm>
            <a:off x="-28575" y="333375"/>
            <a:ext cx="9144000" cy="1268413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5000" b="1">
              <a:solidFill>
                <a:srgbClr val="0033CC"/>
              </a:solidFill>
            </a:endParaRPr>
          </a:p>
        </p:txBody>
      </p:sp>
      <p:pic>
        <p:nvPicPr>
          <p:cNvPr id="178179" name="Picture 17" descr="最靚校徽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4950" y="447675"/>
            <a:ext cx="963613" cy="1038225"/>
          </a:xfrm>
        </p:spPr>
      </p:pic>
      <p:sp>
        <p:nvSpPr>
          <p:cNvPr id="178180" name="文字方塊 2"/>
          <p:cNvSpPr txBox="1">
            <a:spLocks noChangeArrowheads="1"/>
          </p:cNvSpPr>
          <p:nvPr/>
        </p:nvSpPr>
        <p:spPr bwMode="auto">
          <a:xfrm>
            <a:off x="1403350" y="476250"/>
            <a:ext cx="73453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>
                <a:latin typeface="標楷體" pitchFamily="65" charset="-120"/>
                <a:ea typeface="標楷體" pitchFamily="65" charset="-120"/>
              </a:rPr>
              <a:t>我們的小演員</a:t>
            </a:r>
            <a:endParaRPr lang="zh-HK" altLang="en-US" sz="66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8181" name="文字方塊 1"/>
          <p:cNvSpPr txBox="1">
            <a:spLocks noChangeArrowheads="1"/>
          </p:cNvSpPr>
          <p:nvPr/>
        </p:nvSpPr>
        <p:spPr bwMode="auto">
          <a:xfrm>
            <a:off x="611188" y="5516563"/>
            <a:ext cx="8064500" cy="6477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 smtClean="0"/>
              <a:t>多年</a:t>
            </a:r>
            <a:r>
              <a:rPr lang="zh-TW" altLang="zh-HK" dirty="0" smtClean="0"/>
              <a:t>榮獲</a:t>
            </a:r>
            <a:r>
              <a:rPr lang="zh-TW" altLang="zh-HK" dirty="0"/>
              <a:t>香港學校戲劇節傑出導演獎、傑出劇本獎、傑出舞台效果獎、傑出合作獎、傑出整體演出獎</a:t>
            </a:r>
            <a:r>
              <a:rPr lang="zh-TW" altLang="zh-HK" dirty="0" smtClean="0"/>
              <a:t>及傑出</a:t>
            </a:r>
            <a:r>
              <a:rPr lang="zh-TW" altLang="zh-HK" dirty="0"/>
              <a:t>演員獎</a:t>
            </a:r>
            <a:endParaRPr lang="zh-HK" altLang="en-US" dirty="0"/>
          </a:p>
        </p:txBody>
      </p:sp>
      <p:sp>
        <p:nvSpPr>
          <p:cNvPr id="178182" name="文字方塊 3"/>
          <p:cNvSpPr txBox="1">
            <a:spLocks noChangeArrowheads="1"/>
          </p:cNvSpPr>
          <p:nvPr/>
        </p:nvSpPr>
        <p:spPr bwMode="auto">
          <a:xfrm>
            <a:off x="185738" y="6221413"/>
            <a:ext cx="8958262" cy="3683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HK"/>
              <a:t>榮獲大埔區中、小學戲劇比賽小學組最佳角色造型獎、優異整體演出獎及優異女演員獎。</a:t>
            </a:r>
            <a:endParaRPr lang="zh-HK" alt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C:\Users\user\Desktop\學校簡介(開放日)\學校活動片段1617開學\片頭相\封面要.JPG"/>
          <p:cNvPicPr>
            <a:picLocks noChangeAspect="1" noChangeArrowheads="1"/>
          </p:cNvPicPr>
          <p:nvPr/>
        </p:nvPicPr>
        <p:blipFill>
          <a:blip r:embed="rId3"/>
          <a:srcRect t="15004" b="17876"/>
          <a:stretch>
            <a:fillRect/>
          </a:stretch>
        </p:blipFill>
        <p:spPr bwMode="auto">
          <a:xfrm>
            <a:off x="179388" y="1220788"/>
            <a:ext cx="87852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9202" name="Group 2"/>
          <p:cNvGrpSpPr>
            <a:grpSpLocks/>
          </p:cNvGrpSpPr>
          <p:nvPr/>
        </p:nvGrpSpPr>
        <p:grpSpPr bwMode="auto">
          <a:xfrm>
            <a:off x="0" y="-26988"/>
            <a:ext cx="9144000" cy="1293813"/>
            <a:chOff x="0" y="-17"/>
            <a:chExt cx="5760" cy="815"/>
          </a:xfrm>
        </p:grpSpPr>
        <p:grpSp>
          <p:nvGrpSpPr>
            <p:cNvPr id="179205" name="Group 3"/>
            <p:cNvGrpSpPr>
              <a:grpSpLocks/>
            </p:cNvGrpSpPr>
            <p:nvPr/>
          </p:nvGrpSpPr>
          <p:grpSpPr bwMode="auto">
            <a:xfrm>
              <a:off x="0" y="-17"/>
              <a:ext cx="5760" cy="815"/>
              <a:chOff x="0" y="-16"/>
              <a:chExt cx="5760" cy="815"/>
            </a:xfrm>
          </p:grpSpPr>
          <p:sp>
            <p:nvSpPr>
              <p:cNvPr id="179207" name="AutoShap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799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zh-TW" altLang="en-US" sz="5000" b="1">
                    <a:solidFill>
                      <a:srgbClr val="0000FF"/>
                    </a:solidFill>
                    <a:latin typeface="標楷體" pitchFamily="65" charset="-120"/>
                    <a:ea typeface="標楷體" pitchFamily="65" charset="-120"/>
                  </a:rPr>
                  <a:t>    參與和成就</a:t>
                </a:r>
              </a:p>
            </p:txBody>
          </p:sp>
          <p:pic>
            <p:nvPicPr>
              <p:cNvPr id="179208" name="Picture 5" descr="team1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98" y="-16"/>
                <a:ext cx="2562" cy="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9206" name="Line 6"/>
            <p:cNvSpPr>
              <a:spLocks noChangeShapeType="1"/>
            </p:cNvSpPr>
            <p:nvPr/>
          </p:nvSpPr>
          <p:spPr bwMode="auto">
            <a:xfrm>
              <a:off x="0" y="798"/>
              <a:ext cx="576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3971" name="Rectangle 7"/>
          <p:cNvSpPr>
            <a:spLocks noChangeArrowheads="1"/>
          </p:cNvSpPr>
          <p:nvPr/>
        </p:nvSpPr>
        <p:spPr bwMode="auto">
          <a:xfrm>
            <a:off x="449263" y="5181600"/>
            <a:ext cx="85153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32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學生積極參與、全面發展，在多元智能、語文、數學、科技、視覺藝術、音樂、體育、服務、制服團隊等均表現卓越。</a:t>
            </a:r>
          </a:p>
        </p:txBody>
      </p:sp>
      <p:pic>
        <p:nvPicPr>
          <p:cNvPr id="17920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42875"/>
            <a:ext cx="93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93" name="群組 6"/>
          <p:cNvGrpSpPr>
            <a:grpSpLocks/>
          </p:cNvGrpSpPr>
          <p:nvPr/>
        </p:nvGrpSpPr>
        <p:grpSpPr bwMode="auto">
          <a:xfrm>
            <a:off x="0" y="-26988"/>
            <a:ext cx="9175750" cy="1636713"/>
            <a:chOff x="0" y="0"/>
            <a:chExt cx="9175750" cy="1637745"/>
          </a:xfrm>
        </p:grpSpPr>
        <p:grpSp>
          <p:nvGrpSpPr>
            <p:cNvPr id="187504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  <a:latin typeface="微軟正黑體" pitchFamily="34" charset="-120"/>
                  </a:rPr>
                  <a:t>學術成績表現</a:t>
                </a:r>
                <a:endParaRPr lang="zh-TW" altLang="en-US" sz="5000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187507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7887" cy="3701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sp>
        <p:nvSpPr>
          <p:cNvPr id="187447" name="Text Box 3"/>
          <p:cNvSpPr txBox="1">
            <a:spLocks noChangeArrowheads="1"/>
          </p:cNvSpPr>
          <p:nvPr/>
        </p:nvSpPr>
        <p:spPr bwMode="auto">
          <a:xfrm>
            <a:off x="1619250" y="1125538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2009-10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979214" name="Group 270"/>
          <p:cNvGraphicFramePr>
            <a:graphicFrameLocks noGrp="1"/>
          </p:cNvGraphicFramePr>
          <p:nvPr/>
        </p:nvGraphicFramePr>
        <p:xfrm>
          <a:off x="395288" y="6165850"/>
          <a:ext cx="8208962" cy="576263"/>
        </p:xfrm>
        <a:graphic>
          <a:graphicData uri="http://schemas.openxmlformats.org/drawingml/2006/table">
            <a:tbl>
              <a:tblPr/>
              <a:tblGrid>
                <a:gridCol w="8208962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派往設英文班中學之學生人數為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114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人，達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88.4%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7859" name="Group 467"/>
          <p:cNvGraphicFramePr>
            <a:graphicFrameLocks noGrp="1"/>
          </p:cNvGraphicFramePr>
          <p:nvPr/>
        </p:nvGraphicFramePr>
        <p:xfrm>
          <a:off x="395288" y="1773238"/>
          <a:ext cx="3875087" cy="4351343"/>
        </p:xfrm>
        <a:graphic>
          <a:graphicData uri="http://schemas.openxmlformats.org/drawingml/2006/table">
            <a:tbl>
              <a:tblPr/>
              <a:tblGrid>
                <a:gridCol w="2878137"/>
                <a:gridCol w="996950"/>
              </a:tblGrid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學校名稱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學生人數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聖保羅男女中學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拔萃女書院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拔萃男書院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香港華仁書院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庇理羅士女子中學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喇沙書院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嘉諾撒聖瑪利書院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德望學校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華英中學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聖公會曾肇添中學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英華書院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聖羅撒書院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長沙灣天主教英文中學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培僑書院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基督教香港信義會心誠中學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7861" name="Group 469"/>
          <p:cNvGraphicFramePr>
            <a:graphicFrameLocks noGrp="1"/>
          </p:cNvGraphicFramePr>
          <p:nvPr/>
        </p:nvGraphicFramePr>
        <p:xfrm>
          <a:off x="4572000" y="1773238"/>
          <a:ext cx="4103688" cy="4324671"/>
        </p:xfrm>
        <a:graphic>
          <a:graphicData uri="http://schemas.openxmlformats.org/drawingml/2006/table">
            <a:tbl>
              <a:tblPr/>
              <a:tblGrid>
                <a:gridCol w="3041650"/>
                <a:gridCol w="1062038"/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學校名稱</a:t>
                      </a:r>
                      <a:endParaRPr kumimoji="1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學生人數</a:t>
                      </a:r>
                      <a:endParaRPr kumimoji="1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聖公會莫壽增會督中學＊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迦密柏雨中學＊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沐恩中學＊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王肇枝中學＊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恩主教書院＊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羅定邦中學＊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救恩書院＊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孔教學院何郭佩珍中學＊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香港道教聯合會圓玄學院第二中學＊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神召會康樂中學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港九街坊婦女會孫方中書院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中華聖潔會靈風中學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迦密聖道中學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大埔靈糧堂劉梅軒中學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全級總人數：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129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6" name="群組 6"/>
          <p:cNvGrpSpPr>
            <a:grpSpLocks/>
          </p:cNvGrpSpPr>
          <p:nvPr/>
        </p:nvGrpSpPr>
        <p:grpSpPr bwMode="auto">
          <a:xfrm>
            <a:off x="0" y="-26988"/>
            <a:ext cx="9175750" cy="1636713"/>
            <a:chOff x="0" y="0"/>
            <a:chExt cx="9175750" cy="1637745"/>
          </a:xfrm>
        </p:grpSpPr>
        <p:grpSp>
          <p:nvGrpSpPr>
            <p:cNvPr id="226307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  <a:latin typeface="微軟正黑體" pitchFamily="34" charset="-120"/>
                  </a:rPr>
                  <a:t>學術成績表現</a:t>
                </a:r>
                <a:endParaRPr lang="zh-TW" altLang="en-US" sz="5000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226309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7887" cy="3701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sp>
        <p:nvSpPr>
          <p:cNvPr id="226311" name="Text Box 3"/>
          <p:cNvSpPr txBox="1">
            <a:spLocks noChangeArrowheads="1"/>
          </p:cNvSpPr>
          <p:nvPr/>
        </p:nvSpPr>
        <p:spPr bwMode="auto">
          <a:xfrm>
            <a:off x="1619250" y="1125538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2010-11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979214" name="Group 270"/>
          <p:cNvGraphicFramePr>
            <a:graphicFrameLocks noGrp="1"/>
          </p:cNvGraphicFramePr>
          <p:nvPr/>
        </p:nvGraphicFramePr>
        <p:xfrm>
          <a:off x="395288" y="6165850"/>
          <a:ext cx="8208962" cy="576263"/>
        </p:xfrm>
        <a:graphic>
          <a:graphicData uri="http://schemas.openxmlformats.org/drawingml/2006/table">
            <a:tbl>
              <a:tblPr/>
              <a:tblGrid>
                <a:gridCol w="8208962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派往設英文班中學之學生人數為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106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人，達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86.18%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6318" name="Group 14"/>
          <p:cNvGraphicFramePr>
            <a:graphicFrameLocks noGrp="1"/>
          </p:cNvGraphicFramePr>
          <p:nvPr/>
        </p:nvGraphicFramePr>
        <p:xfrm>
          <a:off x="395288" y="1844675"/>
          <a:ext cx="4103687" cy="4032252"/>
        </p:xfrm>
        <a:graphic>
          <a:graphicData uri="http://schemas.openxmlformats.org/drawingml/2006/table">
            <a:tbl>
              <a:tblPr/>
              <a:tblGrid>
                <a:gridCol w="3168650"/>
                <a:gridCol w="935037"/>
              </a:tblGrid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學校名稱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學生人數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聖保羅男女中學</a:t>
                      </a:r>
                      <a:r>
                        <a:rPr kumimoji="1" lang="zh-TW" altLang="en-US" sz="13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拔萃女書院＊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九龍華仁書院＊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喇沙書院＊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德望學校＊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浸信會呂明才中學＊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沙田官立中學＊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香港浸會大學附屬學校王錦輝中小學＊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香港青年協會李兆基書院＊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基督教香港信義會心誠中學＊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瑪利諾中學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石籬天主教</a:t>
                      </a:r>
                      <a:r>
                        <a:rPr kumimoji="1" lang="zh-TW" alt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中學</a:t>
                      </a: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聖芳濟各書院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6365" name="Group 61"/>
          <p:cNvGraphicFramePr>
            <a:graphicFrameLocks noGrp="1"/>
          </p:cNvGraphicFramePr>
          <p:nvPr/>
        </p:nvGraphicFramePr>
        <p:xfrm>
          <a:off x="4643438" y="1844675"/>
          <a:ext cx="4176712" cy="4105280"/>
        </p:xfrm>
        <a:graphic>
          <a:graphicData uri="http://schemas.openxmlformats.org/drawingml/2006/table">
            <a:tbl>
              <a:tblPr/>
              <a:tblGrid>
                <a:gridCol w="3198812"/>
                <a:gridCol w="977900"/>
              </a:tblGrid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學校名稱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學生人數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迦密柏雨中學</a:t>
                      </a:r>
                      <a:r>
                        <a:rPr kumimoji="1" lang="zh-TW" altLang="en-US" sz="13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聖公會莫壽增會督中學＊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沐恩中學＊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王肇枝中學＊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恩主教書院＊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羅定邦中學＊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救恩書院＊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孔教學院何郭佩珍中學＊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香港道教聯合會圓玄學院第二中學＊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大埔三育中學＊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迦密聖道中學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神召會康樂中學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港九街坊婦女會孫方中書院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大埔靈糧堂劉梅軒中學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新界鄉議局大埔區中學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中華聖潔會靈風中學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全級總人數：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123</a:t>
                      </a:r>
                      <a:endParaRPr kumimoji="1" lang="en-US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8" name="群組 6"/>
          <p:cNvGrpSpPr>
            <a:grpSpLocks/>
          </p:cNvGrpSpPr>
          <p:nvPr/>
        </p:nvGrpSpPr>
        <p:grpSpPr bwMode="auto">
          <a:xfrm>
            <a:off x="0" y="-26988"/>
            <a:ext cx="9175750" cy="1636713"/>
            <a:chOff x="0" y="0"/>
            <a:chExt cx="9175750" cy="1637745"/>
          </a:xfrm>
        </p:grpSpPr>
        <p:grpSp>
          <p:nvGrpSpPr>
            <p:cNvPr id="224259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  <a:latin typeface="微軟正黑體" pitchFamily="34" charset="-120"/>
                  </a:rPr>
                  <a:t>學術成績表現</a:t>
                </a:r>
                <a:endParaRPr lang="zh-TW" altLang="en-US" sz="5000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224261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7887" cy="3701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sp>
        <p:nvSpPr>
          <p:cNvPr id="224263" name="Text Box 3"/>
          <p:cNvSpPr txBox="1">
            <a:spLocks noChangeArrowheads="1"/>
          </p:cNvSpPr>
          <p:nvPr/>
        </p:nvSpPr>
        <p:spPr bwMode="auto">
          <a:xfrm>
            <a:off x="1619250" y="1125538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2011-12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979214" name="Group 270"/>
          <p:cNvGraphicFramePr>
            <a:graphicFrameLocks noGrp="1"/>
          </p:cNvGraphicFramePr>
          <p:nvPr/>
        </p:nvGraphicFramePr>
        <p:xfrm>
          <a:off x="395288" y="6165850"/>
          <a:ext cx="8208962" cy="576263"/>
        </p:xfrm>
        <a:graphic>
          <a:graphicData uri="http://schemas.openxmlformats.org/drawingml/2006/table">
            <a:tbl>
              <a:tblPr/>
              <a:tblGrid>
                <a:gridCol w="8208962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派往設英文班中學之學生人數為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人，達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84.8%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4376" name="Group 120"/>
          <p:cNvGraphicFramePr>
            <a:graphicFrameLocks noGrp="1"/>
          </p:cNvGraphicFramePr>
          <p:nvPr/>
        </p:nvGraphicFramePr>
        <p:xfrm>
          <a:off x="468313" y="1773238"/>
          <a:ext cx="4119562" cy="4096265"/>
        </p:xfrm>
        <a:graphic>
          <a:graphicData uri="http://schemas.openxmlformats.org/drawingml/2006/table">
            <a:tbl>
              <a:tblPr/>
              <a:tblGrid>
                <a:gridCol w="3040062"/>
                <a:gridCol w="107950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學校名稱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9" marR="68589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學生人數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9" marR="68589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聖保羅男女中學＊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拔萃女書院＊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協恩中學＊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瑪利諾修院學校</a:t>
                      </a: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(</a:t>
                      </a: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中學部</a:t>
                      </a: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)</a:t>
                      </a: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＊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香港道教聯合會鄧顯紀念中學＊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德望中學＊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香港耀中國際學校＊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迦密柏雨中學＊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18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聖公會莫壽增會督中學＊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13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王肇枝中學＊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6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沐恩中學＊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12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恩主教書院＊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8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救恩書院＊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9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孔教學院何郭佩珍中學＊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17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香港道教聯合會圓玄學院第二中學＊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8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4377" name="Group 121"/>
          <p:cNvGraphicFramePr>
            <a:graphicFrameLocks noGrp="1"/>
          </p:cNvGraphicFramePr>
          <p:nvPr/>
        </p:nvGraphicFramePr>
        <p:xfrm>
          <a:off x="4859338" y="1773238"/>
          <a:ext cx="3889375" cy="4421526"/>
        </p:xfrm>
        <a:graphic>
          <a:graphicData uri="http://schemas.openxmlformats.org/drawingml/2006/table">
            <a:tbl>
              <a:tblPr/>
              <a:tblGrid>
                <a:gridCol w="2143125"/>
                <a:gridCol w="174625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學校名稱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68580" marR="68580"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學生人數</a:t>
                      </a:r>
                      <a:endParaRPr kumimoji="1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L="68580" marR="68580"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福建中學＊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香港神託會培基書院＊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德信中學＊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羅定邦中學＊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保良局馬錦明中學＊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聖公會梁季彜中學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佛教黃允畋中學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迦密聖道中學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神召會康樂中學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港九街坊婦女會孫方中書院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中華聖潔會靈風中學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靈糧堂劉梅軒中學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香港教師會李興貴中學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新界鄉議局大埔區中學 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全級總人數：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129</a:t>
                      </a:r>
                    </a:p>
                  </a:txBody>
                  <a:tcPr marL="68400" marR="684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0" name="群組 6"/>
          <p:cNvGrpSpPr>
            <a:grpSpLocks/>
          </p:cNvGrpSpPr>
          <p:nvPr/>
        </p:nvGrpSpPr>
        <p:grpSpPr bwMode="auto">
          <a:xfrm>
            <a:off x="0" y="-26988"/>
            <a:ext cx="9175750" cy="1636713"/>
            <a:chOff x="0" y="0"/>
            <a:chExt cx="9175750" cy="1637745"/>
          </a:xfrm>
        </p:grpSpPr>
        <p:grpSp>
          <p:nvGrpSpPr>
            <p:cNvPr id="222211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  <a:latin typeface="微軟正黑體" pitchFamily="34" charset="-120"/>
                  </a:rPr>
                  <a:t>學術成績表現</a:t>
                </a:r>
                <a:endParaRPr lang="zh-TW" altLang="en-US" sz="5000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222213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7887" cy="3701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graphicFrame>
        <p:nvGraphicFramePr>
          <p:cNvPr id="32163" name="Group 419"/>
          <p:cNvGraphicFramePr>
            <a:graphicFrameLocks noGrp="1"/>
          </p:cNvGraphicFramePr>
          <p:nvPr/>
        </p:nvGraphicFramePr>
        <p:xfrm>
          <a:off x="682625" y="1773238"/>
          <a:ext cx="3960813" cy="4191000"/>
        </p:xfrm>
        <a:graphic>
          <a:graphicData uri="http://schemas.openxmlformats.org/drawingml/2006/table">
            <a:tbl>
              <a:tblPr/>
              <a:tblGrid>
                <a:gridCol w="2952750"/>
                <a:gridCol w="1008063"/>
              </a:tblGrid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學校名稱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學生人數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聖保羅男女中學＊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拔萃女書院＊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皇仁書院＊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華仁書院</a:t>
                      </a: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九龍</a:t>
                      </a: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)</a:t>
                      </a: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瑪利諾修院學校</a:t>
                      </a: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中學部</a:t>
                      </a: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)</a:t>
                      </a: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協恩中學＊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德望學校＊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聖保祿中學＊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浸信會呂明才中學＊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pitchFamily="18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聖公會曾肇添中學＊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pitchFamily="18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賽馬會體藝中學＊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香港浸會大學附屬學校王錦輝中小學＊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迦密柏雨中學＊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聖公會莫壽增會督中學＊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王肇枝中學＊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2268" name="Text Box 3"/>
          <p:cNvSpPr txBox="1">
            <a:spLocks noChangeArrowheads="1"/>
          </p:cNvSpPr>
          <p:nvPr/>
        </p:nvSpPr>
        <p:spPr bwMode="auto">
          <a:xfrm>
            <a:off x="1619250" y="1125538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2012-13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979214" name="Group 270"/>
          <p:cNvGraphicFramePr>
            <a:graphicFrameLocks noGrp="1"/>
          </p:cNvGraphicFramePr>
          <p:nvPr/>
        </p:nvGraphicFramePr>
        <p:xfrm>
          <a:off x="395288" y="6165850"/>
          <a:ext cx="8208962" cy="576263"/>
        </p:xfrm>
        <a:graphic>
          <a:graphicData uri="http://schemas.openxmlformats.org/drawingml/2006/table">
            <a:tbl>
              <a:tblPr/>
              <a:tblGrid>
                <a:gridCol w="8208962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派往設英文班中學之學生人數為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114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人，達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86.4%</a:t>
                      </a: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2242" name="Group 498"/>
          <p:cNvGraphicFramePr>
            <a:graphicFrameLocks noGrp="1"/>
          </p:cNvGraphicFramePr>
          <p:nvPr/>
        </p:nvGraphicFramePr>
        <p:xfrm>
          <a:off x="5075238" y="1773238"/>
          <a:ext cx="3384550" cy="4083050"/>
        </p:xfrm>
        <a:graphic>
          <a:graphicData uri="http://schemas.openxmlformats.org/drawingml/2006/table">
            <a:tbl>
              <a:tblPr/>
              <a:tblGrid>
                <a:gridCol w="2455862"/>
                <a:gridCol w="928688"/>
              </a:tblGrid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學校名稱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學生人數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沐恩中學＊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恩主教書院＊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救恩書院＊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孔教學院何郭佩珍中學＊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香港道教聯合會圓玄學院第二中學＊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羅定邦中學＊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大埔三育中學＊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迦密聖道中學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神召會康樂中學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港九街坊婦女會孫方中書院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中華聖潔會靈風中學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靈糧堂劉梅軒中學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香港紅卍字會卍慈中學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香港布廠商會朱石麟中學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4"/>
          <p:cNvSpPr>
            <a:spLocks noChangeArrowheads="1"/>
          </p:cNvSpPr>
          <p:nvPr/>
        </p:nvSpPr>
        <p:spPr bwMode="auto">
          <a:xfrm>
            <a:off x="14288" y="1400175"/>
            <a:ext cx="8135937" cy="270986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A7A"/>
            </a:prstShdw>
          </a:effectLst>
        </p:spPr>
        <p:txBody>
          <a:bodyPr>
            <a:spAutoFit/>
          </a:bodyPr>
          <a:lstStyle/>
          <a:p>
            <a:r>
              <a:rPr lang="en-US" altLang="zh-TW" sz="2800" b="1">
                <a:solidFill>
                  <a:srgbClr val="FF0066"/>
                </a:solidFill>
              </a:rPr>
              <a:t>2012-2013</a:t>
            </a:r>
            <a:r>
              <a:rPr lang="zh-TW" altLang="en-US" sz="2800" b="1">
                <a:solidFill>
                  <a:srgbClr val="FF0066"/>
                </a:solidFill>
              </a:rPr>
              <a:t>學年度升中結果</a:t>
            </a:r>
          </a:p>
          <a:p>
            <a:r>
              <a:rPr lang="zh-TW" altLang="en-US" sz="2400">
                <a:solidFill>
                  <a:srgbClr val="000000"/>
                </a:solidFill>
              </a:rPr>
              <a:t>＊ 派往設英文班中學之學生人數為</a:t>
            </a:r>
            <a:r>
              <a:rPr lang="en-US" altLang="zh-TW" sz="2400">
                <a:solidFill>
                  <a:srgbClr val="000000"/>
                </a:solidFill>
              </a:rPr>
              <a:t>114 </a:t>
            </a:r>
            <a:r>
              <a:rPr lang="zh-TW" altLang="en-US" sz="2400">
                <a:solidFill>
                  <a:srgbClr val="000000"/>
                </a:solidFill>
              </a:rPr>
              <a:t>人，達</a:t>
            </a:r>
            <a:r>
              <a:rPr lang="en-US" altLang="zh-TW" sz="2400">
                <a:solidFill>
                  <a:srgbClr val="000000"/>
                </a:solidFill>
              </a:rPr>
              <a:t>86.4%</a:t>
            </a:r>
            <a:r>
              <a:rPr lang="zh-TW" altLang="en-US" sz="2400">
                <a:solidFill>
                  <a:srgbClr val="000000"/>
                </a:solidFill>
              </a:rPr>
              <a:t>。</a:t>
            </a:r>
          </a:p>
          <a:p>
            <a:r>
              <a:rPr lang="zh-TW" altLang="en-US" sz="2400">
                <a:solidFill>
                  <a:srgbClr val="000000"/>
                </a:solidFill>
              </a:rPr>
              <a:t>＊ </a:t>
            </a:r>
            <a:r>
              <a:rPr lang="en-US" altLang="zh-TW" sz="2400">
                <a:solidFill>
                  <a:srgbClr val="000000"/>
                </a:solidFill>
              </a:rPr>
              <a:t>98.5% </a:t>
            </a:r>
            <a:r>
              <a:rPr lang="zh-TW" altLang="en-US" sz="2400">
                <a:solidFill>
                  <a:srgbClr val="000000"/>
                </a:solidFill>
              </a:rPr>
              <a:t>學生獲派首三志願。</a:t>
            </a:r>
          </a:p>
          <a:p>
            <a:r>
              <a:rPr lang="zh-TW" altLang="en-US" sz="2400">
                <a:solidFill>
                  <a:srgbClr val="000000"/>
                </a:solidFill>
              </a:rPr>
              <a:t>＊ 恭賀應屆畢業生成績優異，獲聖保羅男女中學、拔萃女書院及香港浸會大學附屬學校王錦輝中小學頒發獎學金，以作表揚。</a:t>
            </a:r>
          </a:p>
          <a:p>
            <a:endParaRPr lang="zh-TW" altLang="en-US" sz="2400">
              <a:solidFill>
                <a:srgbClr val="000000"/>
              </a:solidFill>
            </a:endParaRPr>
          </a:p>
        </p:txBody>
      </p:sp>
      <p:grpSp>
        <p:nvGrpSpPr>
          <p:cNvPr id="189443" name="群組 6"/>
          <p:cNvGrpSpPr>
            <a:grpSpLocks/>
          </p:cNvGrpSpPr>
          <p:nvPr/>
        </p:nvGrpSpPr>
        <p:grpSpPr bwMode="auto">
          <a:xfrm>
            <a:off x="0" y="-26988"/>
            <a:ext cx="9175750" cy="1636713"/>
            <a:chOff x="0" y="0"/>
            <a:chExt cx="9175750" cy="1637745"/>
          </a:xfrm>
        </p:grpSpPr>
        <p:grpSp>
          <p:nvGrpSpPr>
            <p:cNvPr id="189444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7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</a:rPr>
                  <a:t>學術成績表現</a:t>
                </a:r>
              </a:p>
            </p:txBody>
          </p:sp>
          <p:pic>
            <p:nvPicPr>
              <p:cNvPr id="189447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7887" cy="3701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89" name="群組 6"/>
          <p:cNvGrpSpPr>
            <a:grpSpLocks/>
          </p:cNvGrpSpPr>
          <p:nvPr/>
        </p:nvGrpSpPr>
        <p:grpSpPr bwMode="auto">
          <a:xfrm>
            <a:off x="0" y="-26988"/>
            <a:ext cx="9175750" cy="1636713"/>
            <a:chOff x="0" y="0"/>
            <a:chExt cx="9175750" cy="1637745"/>
          </a:xfrm>
        </p:grpSpPr>
        <p:grpSp>
          <p:nvGrpSpPr>
            <p:cNvPr id="191588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</a:rPr>
                  <a:t>學術成績表現</a:t>
                </a:r>
                <a:endParaRPr lang="zh-TW" altLang="en-US" sz="5400" b="1">
                  <a:solidFill>
                    <a:srgbClr val="0000FF"/>
                  </a:solidFill>
                  <a:latin typeface="微軟正黑體" pitchFamily="34" charset="-120"/>
                </a:endParaRPr>
              </a:p>
            </p:txBody>
          </p:sp>
          <p:pic>
            <p:nvPicPr>
              <p:cNvPr id="191591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7887" cy="3701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graphicFrame>
        <p:nvGraphicFramePr>
          <p:cNvPr id="191593" name="Group 105"/>
          <p:cNvGraphicFramePr>
            <a:graphicFrameLocks noGrp="1"/>
          </p:cNvGraphicFramePr>
          <p:nvPr/>
        </p:nvGraphicFramePr>
        <p:xfrm>
          <a:off x="468313" y="1773238"/>
          <a:ext cx="3887787" cy="4175520"/>
        </p:xfrm>
        <a:graphic>
          <a:graphicData uri="http://schemas.openxmlformats.org/drawingml/2006/table">
            <a:tbl>
              <a:tblPr/>
              <a:tblGrid>
                <a:gridCol w="2879725"/>
                <a:gridCol w="1008062"/>
              </a:tblGrid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學校名稱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學生人數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協恩中學＊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德望學校＊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華仁書院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九龍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)</a:t>
                      </a: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英華書院＊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聖士提反書院＊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賽馬會體藝中學＊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沙田崇真中學＊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聖母無玷聖心書院＊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迦密柏雨中學＊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聖公會莫壽增會督中學＊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王肇枝中學＊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南亞路德會沐恩中學＊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恩主教書院＊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救恩書院＊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1540" name="Text Box 3"/>
          <p:cNvSpPr txBox="1">
            <a:spLocks noChangeArrowheads="1"/>
          </p:cNvSpPr>
          <p:nvPr/>
        </p:nvSpPr>
        <p:spPr bwMode="auto">
          <a:xfrm>
            <a:off x="1619250" y="1125538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2013-14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34009" name="Group 217"/>
          <p:cNvGraphicFramePr>
            <a:graphicFrameLocks noGrp="1"/>
          </p:cNvGraphicFramePr>
          <p:nvPr/>
        </p:nvGraphicFramePr>
        <p:xfrm>
          <a:off x="395288" y="6092825"/>
          <a:ext cx="8208962" cy="576263"/>
        </p:xfrm>
        <a:graphic>
          <a:graphicData uri="http://schemas.openxmlformats.org/drawingml/2006/table">
            <a:tbl>
              <a:tblPr/>
              <a:tblGrid>
                <a:gridCol w="8208962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99.2% 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學生獲派首三志願。獲派往全英文中學的學生人數節節上升。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1594" name="Group 106"/>
          <p:cNvGraphicFramePr>
            <a:graphicFrameLocks noGrp="1"/>
          </p:cNvGraphicFramePr>
          <p:nvPr/>
        </p:nvGraphicFramePr>
        <p:xfrm>
          <a:off x="4859338" y="1773238"/>
          <a:ext cx="3816350" cy="3984625"/>
        </p:xfrm>
        <a:graphic>
          <a:graphicData uri="http://schemas.openxmlformats.org/drawingml/2006/table">
            <a:tbl>
              <a:tblPr/>
              <a:tblGrid>
                <a:gridCol w="2768600"/>
                <a:gridCol w="1047750"/>
              </a:tblGrid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學校名稱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學生人數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香港道教聯合會圓玄學院第二中學＊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孔教學院何郭佩珍中學＊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大埔三育中學＊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基督教香港信義會心誠中學＊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羅定邦中學＊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香港中文大學校友會聯會張煊昌中學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港九街坊婦女會孫方中書院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迦密聖道中學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神召會康樂中學</a:t>
                      </a:r>
                      <a:endParaRPr kumimoji="1" lang="zh-TW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靈糧堂劉梅軒中學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中華聖潔會靈風中學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7" name="群組 6"/>
          <p:cNvGrpSpPr>
            <a:grpSpLocks/>
          </p:cNvGrpSpPr>
          <p:nvPr/>
        </p:nvGrpSpPr>
        <p:grpSpPr bwMode="auto">
          <a:xfrm>
            <a:off x="0" y="-100013"/>
            <a:ext cx="9175750" cy="1643063"/>
            <a:chOff x="0" y="0"/>
            <a:chExt cx="9175750" cy="1644099"/>
          </a:xfrm>
        </p:grpSpPr>
        <p:grpSp>
          <p:nvGrpSpPr>
            <p:cNvPr id="193654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</a:rPr>
                  <a:t>學術成績表現</a:t>
                </a:r>
                <a:endParaRPr lang="zh-TW" altLang="en-US" sz="5400" b="1">
                  <a:solidFill>
                    <a:srgbClr val="0000FF"/>
                  </a:solidFill>
                  <a:latin typeface="微軟正黑體" pitchFamily="34" charset="-120"/>
                </a:endParaRPr>
              </a:p>
            </p:txBody>
          </p:sp>
          <p:pic>
            <p:nvPicPr>
              <p:cNvPr id="193657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9475" cy="37647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graphicFrame>
        <p:nvGraphicFramePr>
          <p:cNvPr id="36106" name="Group 266"/>
          <p:cNvGraphicFramePr>
            <a:graphicFrameLocks noGrp="1"/>
          </p:cNvGraphicFramePr>
          <p:nvPr/>
        </p:nvGraphicFramePr>
        <p:xfrm>
          <a:off x="468313" y="1628775"/>
          <a:ext cx="3887787" cy="4191000"/>
        </p:xfrm>
        <a:graphic>
          <a:graphicData uri="http://schemas.openxmlformats.org/drawingml/2006/table">
            <a:tbl>
              <a:tblPr/>
              <a:tblGrid>
                <a:gridCol w="2879725"/>
                <a:gridCol w="1008062"/>
              </a:tblGrid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學校名稱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學生人數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拔萃女書院＊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香港道教聯合會鄧顯紀念中學＊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華仁書院</a:t>
                      </a: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九龍</a:t>
                      </a: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)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協恩中學＊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德望學校＊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瑪利諾修院學校</a:t>
                      </a: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中學部</a:t>
                      </a: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)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聖士提反書院＊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華英中學＊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民生書院＊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pitchFamily="18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迦密中學＊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pitchFamily="18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聖公會曾肇添中學＊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沙田官立中學＊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聖羅撒書院＊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香港浸會大學附屬學校王錦輝中小學＊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林大輝中學＊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3591" name="Text Box 3"/>
          <p:cNvSpPr txBox="1">
            <a:spLocks noChangeArrowheads="1"/>
          </p:cNvSpPr>
          <p:nvPr/>
        </p:nvSpPr>
        <p:spPr bwMode="auto">
          <a:xfrm>
            <a:off x="1619250" y="1052513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2014-15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35904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37235"/>
              </p:ext>
            </p:extLst>
          </p:nvPr>
        </p:nvGraphicFramePr>
        <p:xfrm>
          <a:off x="431006" y="6352792"/>
          <a:ext cx="8208962" cy="505208"/>
        </p:xfrm>
        <a:graphic>
          <a:graphicData uri="http://schemas.openxmlformats.org/drawingml/2006/table">
            <a:tbl>
              <a:tblPr/>
              <a:tblGrid>
                <a:gridCol w="8208962"/>
              </a:tblGrid>
              <a:tr h="5052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派往設英文班中學之學生人數為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107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人，達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84.9%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。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227" name="Group 387"/>
          <p:cNvGraphicFramePr>
            <a:graphicFrameLocks noGrp="1"/>
          </p:cNvGraphicFramePr>
          <p:nvPr/>
        </p:nvGraphicFramePr>
        <p:xfrm>
          <a:off x="4500563" y="1628775"/>
          <a:ext cx="3887787" cy="4450080"/>
        </p:xfrm>
        <a:graphic>
          <a:graphicData uri="http://schemas.openxmlformats.org/drawingml/2006/table">
            <a:tbl>
              <a:tblPr/>
              <a:tblGrid>
                <a:gridCol w="2879725"/>
                <a:gridCol w="1008062"/>
              </a:tblGrid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學校名稱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學生人數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迦密柏雨中學＊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聖公會莫壽增會督中學＊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王肇枝中學＊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恩主教書院＊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沐恩中學＊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救恩書院＊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孔教學院何郭佩珍中學＊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香港道教聯合會圓玄學院第二中學＊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pitchFamily="18" charset="-12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羅定邦中學＊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pitchFamily="18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迦密聖道中學</a:t>
                      </a:r>
                      <a:endParaRPr kumimoji="1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港九街坊婦女會孫方中書院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神召會康樂中學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中華聖潔會靈風中學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大埔三育中學＊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靈糧堂劉梅軒中學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新界鄉議局大埔區中學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群組 2"/>
          <p:cNvGrpSpPr>
            <a:grpSpLocks/>
          </p:cNvGrpSpPr>
          <p:nvPr/>
        </p:nvGrpSpPr>
        <p:grpSpPr bwMode="auto">
          <a:xfrm>
            <a:off x="0" y="0"/>
            <a:ext cx="9175750" cy="1295400"/>
            <a:chOff x="0" y="-26988"/>
            <a:chExt cx="9175750" cy="1295401"/>
          </a:xfrm>
        </p:grpSpPr>
        <p:sp>
          <p:nvSpPr>
            <p:cNvPr id="100360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9175750" cy="1268413"/>
            </a:xfrm>
            <a:prstGeom prst="flowChartProcess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TW" altLang="en-GB" sz="4000" b="1" dirty="0">
                  <a:solidFill>
                    <a:srgbClr val="6600CC"/>
                  </a:solidFill>
                  <a:latin typeface="新細明體" charset="-120"/>
                </a:rPr>
                <a:t>  靈活運用課時 </a:t>
              </a:r>
              <a:endParaRPr lang="en-US" altLang="zh-TW" sz="4000" b="1" dirty="0">
                <a:solidFill>
                  <a:srgbClr val="6600CC"/>
                </a:solidFill>
                <a:latin typeface="新細明體" charset="-120"/>
              </a:endParaRPr>
            </a:p>
            <a:p>
              <a:r>
                <a:rPr lang="zh-TW" altLang="en-GB" sz="4000" b="1" dirty="0">
                  <a:solidFill>
                    <a:srgbClr val="6600CC"/>
                  </a:solidFill>
                  <a:latin typeface="新細明體" charset="-120"/>
                </a:rPr>
                <a:t>          拓寬學習經歷</a:t>
              </a:r>
              <a:endParaRPr lang="zh-TW" altLang="en-US" sz="5000" b="1" dirty="0">
                <a:solidFill>
                  <a:srgbClr val="0000FF"/>
                </a:solidFill>
                <a:latin typeface="新細明體" charset="-120"/>
              </a:endParaRPr>
            </a:p>
          </p:txBody>
        </p:sp>
        <p:pic>
          <p:nvPicPr>
            <p:cNvPr id="100361" name="Picture 11" descr="team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94453" y="-26988"/>
              <a:ext cx="4081297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0356" name="圖片 2"/>
          <p:cNvPicPr>
            <a:picLocks noChangeAspect="1"/>
          </p:cNvPicPr>
          <p:nvPr/>
        </p:nvPicPr>
        <p:blipFill>
          <a:blip r:embed="rId4"/>
          <a:srcRect r="15958"/>
          <a:stretch>
            <a:fillRect/>
          </a:stretch>
        </p:blipFill>
        <p:spPr bwMode="auto">
          <a:xfrm>
            <a:off x="6980237" y="3140894"/>
            <a:ext cx="21955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圖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8318" y="4973092"/>
            <a:ext cx="2165681" cy="162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7" y="1529755"/>
            <a:ext cx="2195513" cy="146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22729" y="1462548"/>
            <a:ext cx="6955589" cy="513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ts val="36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早上安排</a:t>
            </a:r>
            <a:r>
              <a:rPr lang="zh-TW" altLang="zh-HK" sz="2400" b="1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閱讀</a:t>
            </a:r>
            <a:r>
              <a:rPr lang="zh-TW" altLang="en-US" sz="2400" b="1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課</a:t>
            </a:r>
            <a:r>
              <a:rPr lang="zh-TW" altLang="zh-HK" sz="2400" b="1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節</a:t>
            </a:r>
            <a:r>
              <a:rPr lang="zh-TW" altLang="zh-HK" sz="2400" kern="100" dirty="0" smtClean="0">
                <a:latin typeface="Calibri"/>
                <a:ea typeface="新細明體"/>
                <a:cs typeface="Times New Roman"/>
              </a:rPr>
              <a:t>。</a:t>
            </a:r>
            <a:endParaRPr lang="zh-TW" altLang="zh-HK" sz="2400" kern="100" dirty="0">
              <a:latin typeface="Calibri"/>
              <a:ea typeface="新細明體"/>
              <a:cs typeface="Times New Roman"/>
            </a:endParaRPr>
          </a:p>
          <a:p>
            <a:pPr marL="342900" lvl="0" indent="-342900">
              <a:lnSpc>
                <a:spcPts val="36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zh-TW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設</a:t>
            </a:r>
            <a:r>
              <a:rPr lang="zh-HK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德育公民教育課</a:t>
            </a:r>
            <a:r>
              <a:rPr lang="en-US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(</a:t>
            </a:r>
            <a:r>
              <a:rPr lang="zh-HK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早會</a:t>
            </a:r>
            <a:r>
              <a:rPr lang="en-US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)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、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生活教育課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，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重視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德育教育。</a:t>
            </a:r>
          </a:p>
          <a:p>
            <a:pPr marL="342900" lvl="0" indent="-342900">
              <a:lnSpc>
                <a:spcPts val="36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zh-HK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設綜合課</a:t>
            </a:r>
            <a:r>
              <a:rPr lang="en-US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(I PLUS)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，加強學會學習及學會做人兩</a:t>
            </a:r>
            <a:r>
              <a:rPr lang="zh-HK" altLang="zh-HK" sz="2400" kern="100" dirty="0" smtClean="0">
                <a:latin typeface="Calibri"/>
                <a:ea typeface="新細明體"/>
                <a:cs typeface="Times New Roman"/>
              </a:rPr>
              <a:t>方面</a:t>
            </a:r>
            <a:r>
              <a:rPr lang="zh-TW" altLang="zh-HK" sz="2400" kern="100" dirty="0" smtClean="0">
                <a:latin typeface="Calibri"/>
                <a:ea typeface="新細明體"/>
                <a:cs typeface="Times New Roman"/>
              </a:rPr>
              <a:t>。</a:t>
            </a:r>
            <a:endParaRPr lang="zh-TW" altLang="zh-HK" sz="2400" kern="100" dirty="0">
              <a:latin typeface="Calibri"/>
              <a:ea typeface="新細明體"/>
              <a:cs typeface="Times New Roman"/>
            </a:endParaRPr>
          </a:p>
          <a:p>
            <a:pPr marL="342900" lvl="0" indent="-342900">
              <a:lnSpc>
                <a:spcPts val="36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zh-HK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設多個小息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，學生學習一會鬆一鬆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，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提高專注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，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促進學習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。</a:t>
            </a:r>
          </a:p>
          <a:p>
            <a:pPr marL="342900" lvl="0" indent="-342900">
              <a:lnSpc>
                <a:spcPts val="36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zh-TW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星期五</a:t>
            </a:r>
            <a:r>
              <a:rPr lang="zh-HK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在下午一時放學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，釋放空間讓學生參加課外活動，發展潛能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。</a:t>
            </a:r>
          </a:p>
          <a:p>
            <a:pPr marL="342900" lvl="0" indent="-342900">
              <a:lnSpc>
                <a:spcPts val="36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zh-HK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每天均做</a:t>
            </a:r>
            <a:r>
              <a:rPr lang="zh-HK" altLang="zh-HK" sz="2400" b="1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護</a:t>
            </a:r>
            <a:r>
              <a:rPr lang="en-US" altLang="zh-HK" sz="2400" b="1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  </a:t>
            </a:r>
            <a:r>
              <a:rPr lang="zh-HK" altLang="zh-HK" sz="2400" b="1" kern="100" dirty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操或廣播操</a:t>
            </a:r>
            <a:r>
              <a:rPr lang="zh-HK" altLang="zh-HK" sz="2400" kern="100" dirty="0">
                <a:latin typeface="Calibri"/>
                <a:ea typeface="新細明體"/>
                <a:cs typeface="Times New Roman"/>
              </a:rPr>
              <a:t>，舒展筋骨，建立健康生活模式</a:t>
            </a:r>
            <a:r>
              <a:rPr lang="zh-TW" altLang="zh-HK" sz="2400" kern="100" dirty="0">
                <a:latin typeface="Calibri"/>
                <a:ea typeface="新細明體"/>
                <a:cs typeface="Times New Roman"/>
              </a:rPr>
              <a:t>。</a:t>
            </a:r>
            <a:endParaRPr lang="zh-TW" altLang="zh-HK" sz="2400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61029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5" name="群組 6"/>
          <p:cNvGrpSpPr>
            <a:grpSpLocks/>
          </p:cNvGrpSpPr>
          <p:nvPr/>
        </p:nvGrpSpPr>
        <p:grpSpPr bwMode="auto">
          <a:xfrm>
            <a:off x="0" y="-100013"/>
            <a:ext cx="9175750" cy="1643063"/>
            <a:chOff x="0" y="0"/>
            <a:chExt cx="9175750" cy="1644099"/>
          </a:xfrm>
        </p:grpSpPr>
        <p:grpSp>
          <p:nvGrpSpPr>
            <p:cNvPr id="195711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</a:rPr>
                  <a:t>學術成績表現</a:t>
                </a:r>
              </a:p>
            </p:txBody>
          </p:sp>
          <p:pic>
            <p:nvPicPr>
              <p:cNvPr id="195714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9475" cy="37647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sp>
        <p:nvSpPr>
          <p:cNvPr id="195586" name="Text Box 3"/>
          <p:cNvSpPr txBox="1">
            <a:spLocks noChangeArrowheads="1"/>
          </p:cNvSpPr>
          <p:nvPr/>
        </p:nvSpPr>
        <p:spPr bwMode="auto">
          <a:xfrm>
            <a:off x="1547813" y="908050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2015-16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35904" name="Group 64"/>
          <p:cNvGraphicFramePr>
            <a:graphicFrameLocks noGrp="1"/>
          </p:cNvGraphicFramePr>
          <p:nvPr/>
        </p:nvGraphicFramePr>
        <p:xfrm>
          <a:off x="246063" y="6232525"/>
          <a:ext cx="5509146" cy="504255"/>
        </p:xfrm>
        <a:graphic>
          <a:graphicData uri="http://schemas.openxmlformats.org/drawingml/2006/table">
            <a:tbl>
              <a:tblPr/>
              <a:tblGrid>
                <a:gridCol w="5509146"/>
              </a:tblGrid>
              <a:tr h="504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派往設英文班中學之學生人數為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113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人，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85.6%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5716" name="Group 132"/>
          <p:cNvGraphicFramePr>
            <a:graphicFrameLocks noGrp="1"/>
          </p:cNvGraphicFramePr>
          <p:nvPr/>
        </p:nvGraphicFramePr>
        <p:xfrm>
          <a:off x="252413" y="1576388"/>
          <a:ext cx="4032250" cy="4589463"/>
        </p:xfrm>
        <a:graphic>
          <a:graphicData uri="http://schemas.openxmlformats.org/drawingml/2006/table">
            <a:tbl>
              <a:tblPr/>
              <a:tblGrid>
                <a:gridCol w="3025775"/>
                <a:gridCol w="1006475"/>
              </a:tblGrid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學校名稱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學生人數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協恩中學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3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瑪利諾修院學校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中學部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2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德望學校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2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英華書院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香港道教聯合會鄧顯紀念中學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耀中國際學校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聖芳濟書院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HK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東華三院黃笏南中學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聖公會曾肇添中學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聖羅撒書院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沙田崇真中學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賽馬會體藝中學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5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香港神託會培基書院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3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田家炳中學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迦密柏雨中學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22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聖公會莫壽增會督中學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7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王肇枝中學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13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沐恩中學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10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恩主教書院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6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6551" marR="165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5717" name="Group 133"/>
          <p:cNvGraphicFramePr>
            <a:graphicFrameLocks noGrp="1"/>
          </p:cNvGraphicFramePr>
          <p:nvPr/>
        </p:nvGraphicFramePr>
        <p:xfrm>
          <a:off x="4500563" y="1557338"/>
          <a:ext cx="4176712" cy="3743328"/>
        </p:xfrm>
        <a:graphic>
          <a:graphicData uri="http://schemas.openxmlformats.org/drawingml/2006/table">
            <a:tbl>
              <a:tblPr/>
              <a:tblGrid>
                <a:gridCol w="3041650"/>
                <a:gridCol w="1135062"/>
              </a:tblGrid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學校名稱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學生人數</a:t>
                      </a:r>
                      <a:endParaRPr kumimoji="0" 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救恩書院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孔教學院何郭佩珍中學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4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香港道教聯合會圓玄學院第二中學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6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林大輝中學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羅定邦中學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5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港九街坊婦女會孫方中書院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2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神召會康樂中學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4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迦密聖道中學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5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中華聖潔會靈風中學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4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德信中學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大埔三育中學</a:t>
                      </a:r>
                      <a:r>
                        <a:rPr kumimoji="0" lang="zh-TW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＊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3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香港教師會李興貴中學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博愛醫院陳楷紀念中學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佛教黃允畋中學</a:t>
                      </a:r>
                      <a:endParaRPr kumimoji="0" 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2</a:t>
                      </a:r>
                      <a:endParaRPr kumimoji="0" lang="zh-TW" altLang="zh-TW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全級總人數：</a:t>
                      </a:r>
                      <a:endParaRPr kumimoji="0" lang="zh-TW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132</a:t>
                      </a:r>
                      <a:endParaRPr kumimoji="0" lang="zh-TW" altLang="zh-TW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2" name="群組 6"/>
          <p:cNvGrpSpPr>
            <a:grpSpLocks/>
          </p:cNvGrpSpPr>
          <p:nvPr/>
        </p:nvGrpSpPr>
        <p:grpSpPr bwMode="auto">
          <a:xfrm>
            <a:off x="0" y="-26988"/>
            <a:ext cx="9175750" cy="1643063"/>
            <a:chOff x="0" y="0"/>
            <a:chExt cx="9175750" cy="1644099"/>
          </a:xfrm>
        </p:grpSpPr>
        <p:grpSp>
          <p:nvGrpSpPr>
            <p:cNvPr id="220163" name="群組 27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9" name="AutoShape 10"/>
              <p:cNvSpPr>
                <a:spLocks noChangeArrowheads="1"/>
              </p:cNvSpPr>
              <p:nvPr/>
            </p:nvSpPr>
            <p:spPr bwMode="auto">
              <a:xfrm>
                <a:off x="0" y="17"/>
                <a:ext cx="9175750" cy="1267624"/>
              </a:xfrm>
              <a:prstGeom prst="flowChartProcess">
                <a:avLst/>
              </a:prstGeom>
              <a:solidFill>
                <a:srgbClr val="FFCC99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r>
                  <a:rPr lang="zh-TW" altLang="en-US" sz="5400" b="1">
                    <a:solidFill>
                      <a:srgbClr val="0000FF"/>
                    </a:solidFill>
                  </a:rPr>
                  <a:t>學術成績表現</a:t>
                </a:r>
              </a:p>
            </p:txBody>
          </p:sp>
          <p:pic>
            <p:nvPicPr>
              <p:cNvPr id="220165" name="Picture 11" descr="team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231188" y="1267625"/>
              <a:ext cx="879475" cy="37647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新細明體" pitchFamily="18" charset="-120"/>
                </a:rPr>
                <a:t>學與教</a:t>
              </a:r>
            </a:p>
          </p:txBody>
        </p:sp>
      </p:grpSp>
      <p:sp>
        <p:nvSpPr>
          <p:cNvPr id="220167" name="Text Box 3"/>
          <p:cNvSpPr txBox="1">
            <a:spLocks noChangeArrowheads="1"/>
          </p:cNvSpPr>
          <p:nvPr/>
        </p:nvSpPr>
        <p:spPr bwMode="auto">
          <a:xfrm>
            <a:off x="1476375" y="1125538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>
                <a:solidFill>
                  <a:srgbClr val="FF3300"/>
                </a:solidFill>
                <a:latin typeface="新細明體" charset="-120"/>
              </a:rPr>
              <a:t>2016-17  </a:t>
            </a:r>
            <a:r>
              <a:rPr lang="zh-TW" altLang="en-US" sz="3600" b="1">
                <a:solidFill>
                  <a:srgbClr val="FF3300"/>
                </a:solidFill>
                <a:latin typeface="新細明體" charset="-120"/>
              </a:rPr>
              <a:t>升中派位成績</a:t>
            </a:r>
          </a:p>
        </p:txBody>
      </p:sp>
      <p:graphicFrame>
        <p:nvGraphicFramePr>
          <p:cNvPr id="35904" name="Group 64"/>
          <p:cNvGraphicFramePr>
            <a:graphicFrameLocks noGrp="1"/>
          </p:cNvGraphicFramePr>
          <p:nvPr/>
        </p:nvGraphicFramePr>
        <p:xfrm>
          <a:off x="246063" y="6232525"/>
          <a:ext cx="5508625" cy="504825"/>
        </p:xfrm>
        <a:graphic>
          <a:graphicData uri="http://schemas.openxmlformats.org/drawingml/2006/table">
            <a:tbl>
              <a:tblPr/>
              <a:tblGrid>
                <a:gridCol w="55086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派往設英文班中學之學生人數為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115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人，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91.3%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0292" name="Rectangle 132"/>
          <p:cNvSpPr>
            <a:spLocks noChangeArrowheads="1"/>
          </p:cNvSpPr>
          <p:nvPr/>
        </p:nvSpPr>
        <p:spPr bwMode="auto">
          <a:xfrm>
            <a:off x="0" y="246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tabLst>
                <a:tab pos="463550" algn="l"/>
                <a:tab pos="1066800" algn="l"/>
              </a:tabLst>
            </a:pPr>
            <a:endParaRPr lang="zh-TW" altLang="en-US"/>
          </a:p>
        </p:txBody>
      </p:sp>
      <p:graphicFrame>
        <p:nvGraphicFramePr>
          <p:cNvPr id="221037" name="Group 8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609512"/>
              </p:ext>
            </p:extLst>
          </p:nvPr>
        </p:nvGraphicFramePr>
        <p:xfrm>
          <a:off x="468313" y="1760538"/>
          <a:ext cx="4176712" cy="4406900"/>
        </p:xfrm>
        <a:graphic>
          <a:graphicData uri="http://schemas.openxmlformats.org/drawingml/2006/table">
            <a:tbl>
              <a:tblPr/>
              <a:tblGrid>
                <a:gridCol w="3167062"/>
                <a:gridCol w="100965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學校名稱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學生人數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C2E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聖保羅男女中學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拔萃女書院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喇沙書院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皇仁書院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協恩中學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德望學校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3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英華書院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瑪利諾修院學校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中學部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3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香港道教聯合會鄧顯紀念中學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2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伊利沙伯中學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耀中國際學校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聖羅撒書院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2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沙田官立中學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賽馬會體藝中學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3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保良局顏寶鈴書院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東華三院黃笏南中學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皇仁舊生會中學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香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港</a:t>
                      </a:r>
                      <a:r>
                        <a:rPr kumimoji="1" lang="zh-H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浸會大學附屬學校王錦輝中小學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香港神託會培基書院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3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0555" name="Rectangle 395"/>
          <p:cNvSpPr>
            <a:spLocks noChangeArrowheads="1"/>
          </p:cNvSpPr>
          <p:nvPr/>
        </p:nvSpPr>
        <p:spPr bwMode="auto">
          <a:xfrm>
            <a:off x="0" y="-2332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tabLst>
                <a:tab pos="463550" algn="l"/>
                <a:tab pos="1066800" algn="l"/>
              </a:tabLst>
            </a:pPr>
            <a:endParaRPr lang="zh-TW" altLang="en-US"/>
          </a:p>
        </p:txBody>
      </p:sp>
      <p:graphicFrame>
        <p:nvGraphicFramePr>
          <p:cNvPr id="221038" name="Group 8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777315"/>
              </p:ext>
            </p:extLst>
          </p:nvPr>
        </p:nvGraphicFramePr>
        <p:xfrm>
          <a:off x="4859338" y="1760538"/>
          <a:ext cx="4005262" cy="4191000"/>
        </p:xfrm>
        <a:graphic>
          <a:graphicData uri="http://schemas.openxmlformats.org/drawingml/2006/table">
            <a:tbl>
              <a:tblPr/>
              <a:tblGrid>
                <a:gridCol w="2965450"/>
                <a:gridCol w="1039812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學校名稱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學生人數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C2E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林大輝中學</a:t>
                      </a:r>
                      <a:r>
                        <a:rPr kumimoji="1" lang="zh-TW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2</a:t>
                      </a:r>
                      <a:endParaRPr kumimoji="1" lang="en-US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迦密柏雨中學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聖公會莫壽增會督中學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7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王肇枝中學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13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沐恩中學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7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恩主教書院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6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救恩書院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15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香港道教聯合會圓玄學院第二中學</a:t>
                      </a:r>
                      <a:r>
                        <a:rPr kumimoji="1" lang="zh-TW" altLang="en-US" sz="13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7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孔教學院</a:t>
                      </a:r>
                      <a:r>
                        <a:rPr kumimoji="1" lang="zh-H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大成</a:t>
                      </a: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何郭佩珍中學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4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基督教香港信義會心誠中學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羅定邦中學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7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大埔三育中學</a:t>
                      </a:r>
                      <a:r>
                        <a:rPr kumimoji="1" lang="zh-TW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＊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4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迦密聖道中學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1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港九街坊婦女會孫方中書院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3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神召會康樂中學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中華聖潔會靈風中學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3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靈糧堂劉梅軒中學</a:t>
                      </a:r>
                      <a:endParaRPr kumimoji="1" lang="zh-HK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新細明體" charset="-120"/>
                        </a:rPr>
                        <a:t>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全級總人數：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126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accent2"/>
                </a:solidFill>
                <a:ea typeface="標楷體" pitchFamily="65" charset="-120"/>
              </a:rPr>
              <a:t>總   結</a:t>
            </a:r>
          </a:p>
        </p:txBody>
      </p:sp>
      <p:sp>
        <p:nvSpPr>
          <p:cNvPr id="1976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341438"/>
            <a:ext cx="8208963" cy="935037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TW" sz="2800" b="1" smtClean="0">
                <a:solidFill>
                  <a:srgbClr val="990099"/>
                </a:solidFill>
                <a:latin typeface="新細明體" charset="-120"/>
              </a:rPr>
              <a:t>  </a:t>
            </a:r>
            <a:r>
              <a:rPr lang="zh-TW" altLang="en-US" sz="2800" b="1" smtClean="0">
                <a:solidFill>
                  <a:srgbClr val="990099"/>
                </a:solidFill>
                <a:latin typeface="新細明體" charset="-120"/>
              </a:rPr>
              <a:t>教育是以心換心，人影響人的工作，我們全體人員當悉力以赴，為小朋友的成長而共同努力。</a:t>
            </a:r>
          </a:p>
        </p:txBody>
      </p:sp>
      <p:pic>
        <p:nvPicPr>
          <p:cNvPr id="197635" name="Picture 6" descr="BD15034_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125538"/>
            <a:ext cx="8137525" cy="215900"/>
          </a:xfrm>
        </p:spPr>
      </p:pic>
      <p:pic>
        <p:nvPicPr>
          <p:cNvPr id="197636" name="Picture 32" descr="team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260350"/>
            <a:ext cx="277971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34" descr="team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763" y="260350"/>
            <a:ext cx="2779712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8" name="Text Box 9"/>
          <p:cNvSpPr txBox="1">
            <a:spLocks noChangeArrowheads="1"/>
          </p:cNvSpPr>
          <p:nvPr/>
        </p:nvSpPr>
        <p:spPr bwMode="auto">
          <a:xfrm>
            <a:off x="107950" y="5883275"/>
            <a:ext cx="6491288" cy="601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500"/>
              </a:lnSpc>
              <a:spcBef>
                <a:spcPct val="50000"/>
              </a:spcBef>
            </a:pPr>
            <a:r>
              <a:rPr lang="zh-TW" altLang="en-US" sz="1600">
                <a:solidFill>
                  <a:srgbClr val="000000"/>
                </a:solidFill>
                <a:latin typeface="新細明體" charset="-120"/>
              </a:rPr>
              <a:t>大埔舊墟公立學校</a:t>
            </a:r>
            <a:r>
              <a:rPr lang="en-US" altLang="zh-TW" sz="1600">
                <a:solidFill>
                  <a:srgbClr val="000000"/>
                </a:solidFill>
                <a:latin typeface="新細明體" charset="-120"/>
              </a:rPr>
              <a:t>(</a:t>
            </a:r>
            <a:r>
              <a:rPr lang="zh-TW" altLang="en-US" sz="1600">
                <a:solidFill>
                  <a:srgbClr val="000000"/>
                </a:solidFill>
                <a:latin typeface="新細明體" charset="-120"/>
              </a:rPr>
              <a:t>大埔安祥路</a:t>
            </a:r>
            <a:r>
              <a:rPr lang="en-US" altLang="zh-TW" sz="1600">
                <a:solidFill>
                  <a:srgbClr val="000000"/>
                </a:solidFill>
                <a:latin typeface="新細明體" charset="-120"/>
              </a:rPr>
              <a:t>10</a:t>
            </a:r>
            <a:r>
              <a:rPr lang="zh-TW" altLang="en-US" sz="1600">
                <a:solidFill>
                  <a:srgbClr val="000000"/>
                </a:solidFill>
                <a:latin typeface="新細明體" charset="-120"/>
              </a:rPr>
              <a:t>號</a:t>
            </a:r>
            <a:r>
              <a:rPr lang="en-US" altLang="zh-TW" sz="1600">
                <a:solidFill>
                  <a:srgbClr val="000000"/>
                </a:solidFill>
                <a:latin typeface="新細明體" charset="-120"/>
              </a:rPr>
              <a:t>)</a:t>
            </a:r>
            <a:r>
              <a:rPr lang="zh-TW" altLang="en-US" sz="1600">
                <a:solidFill>
                  <a:srgbClr val="000000"/>
                </a:solidFill>
                <a:latin typeface="新細明體" charset="-120"/>
              </a:rPr>
              <a:t>  網址：</a:t>
            </a:r>
            <a:r>
              <a:rPr lang="en-US" altLang="zh-TW" sz="1600">
                <a:solidFill>
                  <a:srgbClr val="000000"/>
                </a:solidFill>
                <a:latin typeface="新細明體" charset="-120"/>
                <a:hlinkClick r:id="rId6"/>
              </a:rPr>
              <a:t>http://www.tpomps.edu.hk</a:t>
            </a:r>
            <a:endParaRPr lang="en-US" altLang="zh-TW" sz="1600">
              <a:solidFill>
                <a:srgbClr val="000000"/>
              </a:solidFill>
              <a:latin typeface="新細明體" charset="-120"/>
            </a:endParaRPr>
          </a:p>
          <a:p>
            <a:pPr>
              <a:lnSpc>
                <a:spcPts val="1500"/>
              </a:lnSpc>
              <a:spcBef>
                <a:spcPct val="50000"/>
              </a:spcBef>
            </a:pPr>
            <a:r>
              <a:rPr lang="zh-TW" altLang="en-US" sz="1600">
                <a:solidFill>
                  <a:srgbClr val="000000"/>
                </a:solidFill>
                <a:latin typeface="新細明體" charset="-120"/>
              </a:rPr>
              <a:t>學校電郵  </a:t>
            </a:r>
            <a:r>
              <a:rPr lang="en-US" altLang="zh-TW" sz="1600">
                <a:solidFill>
                  <a:srgbClr val="000000"/>
                </a:solidFill>
                <a:latin typeface="新細明體" charset="-120"/>
              </a:rPr>
              <a:t>tpomps@hotmail.com  </a:t>
            </a:r>
          </a:p>
        </p:txBody>
      </p:sp>
      <p:pic>
        <p:nvPicPr>
          <p:cNvPr id="19764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75475" y="5445125"/>
            <a:ext cx="1908175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tpomps.edu.hk/1718teachphoto/images/alla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2" y="2276872"/>
            <a:ext cx="8662616" cy="318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學校簡介(開放日)\1617勵志相片\和諧周_Give Me Five活動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/>
          <a:stretch/>
        </p:blipFill>
        <p:spPr bwMode="auto">
          <a:xfrm>
            <a:off x="107504" y="0"/>
            <a:ext cx="9289032" cy="69603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752020" y="4365104"/>
            <a:ext cx="428995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GIVE ME FIVE!</a:t>
            </a:r>
            <a:endParaRPr lang="zh-TW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4416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763559"/>
              </p:ext>
            </p:extLst>
          </p:nvPr>
        </p:nvGraphicFramePr>
        <p:xfrm>
          <a:off x="611560" y="1589088"/>
          <a:ext cx="5760085" cy="4658172"/>
        </p:xfrm>
        <a:graphic>
          <a:graphicData uri="http://schemas.openxmlformats.org/drawingml/2006/table">
            <a:tbl>
              <a:tblPr/>
              <a:tblGrid>
                <a:gridCol w="895251"/>
                <a:gridCol w="793663"/>
                <a:gridCol w="793663"/>
                <a:gridCol w="794297"/>
                <a:gridCol w="793663"/>
                <a:gridCol w="794297"/>
                <a:gridCol w="895251"/>
              </a:tblGrid>
              <a:tr h="276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時間</a:t>
                      </a: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星期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二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三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四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五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時間</a:t>
                      </a: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星期五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07:35-08:10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=========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=========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=========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=========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=========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07:35-08:10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08:15-08:45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德育及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公民教育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閱讀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德育及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公民教育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德育及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公民教育</a:t>
                      </a: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08:15-08:45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08:45-08:55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小息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小息</a:t>
                      </a: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08:45-08:55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08:55-09:25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德育及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公民教育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閱讀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08:55-09:25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09:25-09:55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09:25-09:55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09:55-10:30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09:55-10:25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10:30-10:40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小息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小息</a:t>
                      </a: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10:25-10:40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10:40-11:15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10:40-11:10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11:15-11:50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11:10-11:45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11:50-12:35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學生午膳</a:t>
                      </a: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 / </a:t>
                      </a: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午息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小息</a:t>
                      </a: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11:45-11:55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12:35-13:10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11:55-12:25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13:10-13:45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12:25-13:00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13:45-13:55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小息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學</a:t>
                      </a:r>
                    </a:p>
                  </a:txBody>
                  <a:tcPr marL="17780" marR="177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13:00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13:55-14:25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綜合課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I+ </a:t>
                      </a:r>
                      <a:r>
                        <a:rPr lang="zh-TW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課程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</a:tr>
              <a:tr h="276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14:25-15:00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92275" y="1973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zh-H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0" y="26988"/>
            <a:ext cx="9175750" cy="1268412"/>
          </a:xfrm>
          <a:prstGeom prst="flowChartProcess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GB" sz="4000" b="1" dirty="0">
                <a:solidFill>
                  <a:srgbClr val="6600CC"/>
                </a:solidFill>
                <a:latin typeface="新細明體" charset="-120"/>
              </a:rPr>
              <a:t>  靈活運用課時 </a:t>
            </a:r>
            <a:endParaRPr lang="en-US" altLang="zh-TW" sz="4000" b="1" dirty="0">
              <a:solidFill>
                <a:srgbClr val="6600CC"/>
              </a:solidFill>
              <a:latin typeface="新細明體" charset="-120"/>
            </a:endParaRPr>
          </a:p>
          <a:p>
            <a:r>
              <a:rPr lang="zh-TW" altLang="en-GB" sz="4000" b="1" dirty="0">
                <a:solidFill>
                  <a:srgbClr val="6600CC"/>
                </a:solidFill>
                <a:latin typeface="新細明體" charset="-120"/>
              </a:rPr>
              <a:t>          拓寬學習經歷</a:t>
            </a:r>
            <a:endParaRPr lang="zh-TW" altLang="en-US" sz="5000" b="1" dirty="0">
              <a:solidFill>
                <a:srgbClr val="0000FF"/>
              </a:solidFill>
              <a:latin typeface="新細明體" charset="-120"/>
            </a:endParaRPr>
          </a:p>
        </p:txBody>
      </p:sp>
      <p:pic>
        <p:nvPicPr>
          <p:cNvPr id="5" name="Picture 11" descr="team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4453" y="0"/>
            <a:ext cx="4081297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1589088"/>
            <a:ext cx="21955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2"/>
          <p:cNvPicPr>
            <a:picLocks noChangeAspect="1"/>
          </p:cNvPicPr>
          <p:nvPr/>
        </p:nvPicPr>
        <p:blipFill>
          <a:blip r:embed="rId4"/>
          <a:srcRect r="15958"/>
          <a:stretch>
            <a:fillRect/>
          </a:stretch>
        </p:blipFill>
        <p:spPr bwMode="auto">
          <a:xfrm>
            <a:off x="6804025" y="3141663"/>
            <a:ext cx="21955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4970463"/>
            <a:ext cx="2266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93398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3" name="Rectangle 7"/>
          <p:cNvSpPr>
            <a:spLocks noChangeArrowheads="1"/>
          </p:cNvSpPr>
          <p:nvPr/>
        </p:nvSpPr>
        <p:spPr bwMode="auto">
          <a:xfrm>
            <a:off x="325438" y="1268413"/>
            <a:ext cx="83518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積極推動兩文三</a:t>
            </a:r>
            <a:r>
              <a:rPr lang="zh-TW" altLang="en-US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語</a:t>
            </a:r>
            <a:endParaRPr lang="zh-TW" alt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自編漢語拼音教材</a:t>
            </a:r>
            <a:endParaRPr lang="en-US" altLang="zh-TW" sz="2400" b="1" dirty="0">
              <a:latin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一至六年級普通話教中文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營造學習氣氛</a:t>
            </a:r>
            <a:endParaRPr lang="en-US" altLang="zh-TW" sz="2400" b="1" dirty="0">
              <a:latin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每周普通話日</a:t>
            </a:r>
          </a:p>
        </p:txBody>
      </p:sp>
      <p:pic>
        <p:nvPicPr>
          <p:cNvPr id="102402" name="Picture 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493283">
            <a:off x="6081713" y="1600200"/>
            <a:ext cx="1198562" cy="141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03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00474">
            <a:off x="7208838" y="1628775"/>
            <a:ext cx="1249362" cy="16748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102404" name="群組 6"/>
          <p:cNvGrpSpPr>
            <a:grpSpLocks/>
          </p:cNvGrpSpPr>
          <p:nvPr/>
        </p:nvGrpSpPr>
        <p:grpSpPr bwMode="auto">
          <a:xfrm>
            <a:off x="0" y="0"/>
            <a:ext cx="9175750" cy="1638300"/>
            <a:chOff x="0" y="0"/>
            <a:chExt cx="9175750" cy="1637745"/>
          </a:xfrm>
        </p:grpSpPr>
        <p:grpSp>
          <p:nvGrpSpPr>
            <p:cNvPr id="102411" name="群組 14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0" y="-9"/>
                <a:ext cx="9175750" cy="1267982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5400" b="1" dirty="0">
                    <a:solidFill>
                      <a:srgbClr val="FF6600"/>
                    </a:solidFill>
                    <a:latin typeface="標楷體" pitchFamily="65" charset="-120"/>
                    <a:ea typeface="標楷體" pitchFamily="65" charset="-120"/>
                  </a:rPr>
                  <a:t> </a:t>
                </a:r>
                <a:r>
                  <a:rPr lang="zh-TW" altLang="en-US" sz="4800" b="1" dirty="0">
                    <a:solidFill>
                      <a:srgbClr val="0000FF"/>
                    </a:solidFill>
                    <a:latin typeface="+mj-ea"/>
                    <a:ea typeface="+mj-ea"/>
                  </a:rPr>
                  <a:t>課程組織與實施</a:t>
                </a:r>
              </a:p>
            </p:txBody>
          </p:sp>
          <p:pic>
            <p:nvPicPr>
              <p:cNvPr id="102414" name="Picture 11" descr="team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8231188" y="1267983"/>
              <a:ext cx="877887" cy="3697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ea typeface="新細明體" pitchFamily="18" charset="-120"/>
                </a:rPr>
                <a:t>學與教</a:t>
              </a:r>
            </a:p>
          </p:txBody>
        </p:sp>
      </p:grp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95288" y="3392488"/>
            <a:ext cx="7200900" cy="719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zh-TW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本校獲最積極推廣普通話學校金獎及學生金獎</a:t>
            </a:r>
            <a:r>
              <a:rPr lang="zh-TW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 </a:t>
            </a:r>
            <a:endParaRPr lang="en-US" altLang="zh-TW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  <a:p>
            <a:pPr eaLnBrk="1" hangingPunct="1">
              <a:lnSpc>
                <a:spcPct val="85000"/>
              </a:lnSpc>
              <a:defRPr/>
            </a:pPr>
            <a:r>
              <a:rPr lang="zh-TW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（</a:t>
            </a:r>
            <a:r>
              <a:rPr lang="zh-TW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語常會及香港電台合辦</a:t>
            </a:r>
            <a:r>
              <a:rPr lang="zh-TW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）</a:t>
            </a:r>
            <a:endParaRPr lang="zh-TW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</p:txBody>
      </p:sp>
      <p:pic>
        <p:nvPicPr>
          <p:cNvPr id="14338" name="Picture 2" descr="C:\Users\user\Desktop\學校簡介(開放日)\學校活動片段1617開學\「雙」信劇場01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5767985" y="4365104"/>
            <a:ext cx="3407765" cy="2271843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60363" y="4113213"/>
            <a:ext cx="7200900" cy="719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zh-TW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本校</a:t>
            </a:r>
            <a:r>
              <a:rPr lang="zh-TW" altLang="en-US" sz="2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獲教育局邀請分享中文科單元教學</a:t>
            </a:r>
            <a:endParaRPr lang="en-US" altLang="zh-TW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(</a:t>
            </a:r>
            <a:r>
              <a:rPr lang="zh-TW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中國語文知識、思維策略、品德情意</a:t>
            </a:r>
            <a:r>
              <a:rPr lang="en-US" altLang="zh-TW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)</a:t>
            </a:r>
            <a:endParaRPr lang="zh-TW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</p:txBody>
      </p:sp>
      <p:pic>
        <p:nvPicPr>
          <p:cNvPr id="102408" name="圖片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325" y="4833938"/>
            <a:ext cx="35845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9" name="文字方塊 2"/>
          <p:cNvSpPr txBox="1">
            <a:spLocks noChangeArrowheads="1"/>
          </p:cNvSpPr>
          <p:nvPr/>
        </p:nvSpPr>
        <p:spPr bwMode="auto">
          <a:xfrm>
            <a:off x="4859338" y="5924550"/>
            <a:ext cx="1512887" cy="6461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各班均上台合作表演</a:t>
            </a:r>
            <a:endParaRPr lang="zh-HK" altLang="en-US"/>
          </a:p>
        </p:txBody>
      </p:sp>
      <p:sp>
        <p:nvSpPr>
          <p:cNvPr id="102410" name="文字方塊 19"/>
          <p:cNvSpPr txBox="1">
            <a:spLocks noChangeArrowheads="1"/>
          </p:cNvSpPr>
          <p:nvPr/>
        </p:nvSpPr>
        <p:spPr bwMode="auto">
          <a:xfrm>
            <a:off x="239713" y="6292850"/>
            <a:ext cx="4348162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加強文學元素，各級均有文學精點小冊子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35404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3" name="Rectangle 7"/>
          <p:cNvSpPr>
            <a:spLocks noChangeArrowheads="1"/>
          </p:cNvSpPr>
          <p:nvPr/>
        </p:nvSpPr>
        <p:spPr bwMode="auto">
          <a:xfrm>
            <a:off x="325438" y="1268413"/>
            <a:ext cx="83518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積極推動兩文三</a:t>
            </a:r>
            <a:r>
              <a:rPr lang="zh-TW" altLang="en-US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anose="02020500000000000000" pitchFamily="18" charset="-120"/>
              </a:rPr>
              <a:t>語</a:t>
            </a:r>
            <a:endParaRPr lang="zh-TW" alt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自編漢語拼音教材</a:t>
            </a:r>
            <a:endParaRPr lang="en-US" altLang="zh-TW" sz="2400" b="1" dirty="0">
              <a:latin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一至六年級普通話教中文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營造學習氣氛</a:t>
            </a:r>
            <a:endParaRPr lang="en-US" altLang="zh-TW" sz="2400" b="1" dirty="0">
              <a:latin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2400" b="1" dirty="0">
                <a:latin typeface="新細明體" panose="02020500000000000000" pitchFamily="18" charset="-120"/>
              </a:rPr>
              <a:t>每周普通話日</a:t>
            </a:r>
          </a:p>
        </p:txBody>
      </p:sp>
      <p:pic>
        <p:nvPicPr>
          <p:cNvPr id="102402" name="Picture 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493283">
            <a:off x="6081713" y="1600200"/>
            <a:ext cx="1198562" cy="141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03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00474">
            <a:off x="7208838" y="1628775"/>
            <a:ext cx="1249362" cy="16748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102404" name="群組 6"/>
          <p:cNvGrpSpPr>
            <a:grpSpLocks/>
          </p:cNvGrpSpPr>
          <p:nvPr/>
        </p:nvGrpSpPr>
        <p:grpSpPr bwMode="auto">
          <a:xfrm>
            <a:off x="0" y="0"/>
            <a:ext cx="9175750" cy="1638300"/>
            <a:chOff x="0" y="0"/>
            <a:chExt cx="9175750" cy="1637745"/>
          </a:xfrm>
        </p:grpSpPr>
        <p:grpSp>
          <p:nvGrpSpPr>
            <p:cNvPr id="102411" name="群組 14"/>
            <p:cNvGrpSpPr>
              <a:grpSpLocks/>
            </p:cNvGrpSpPr>
            <p:nvPr/>
          </p:nvGrpSpPr>
          <p:grpSpPr bwMode="auto">
            <a:xfrm>
              <a:off x="0" y="0"/>
              <a:ext cx="9175750" cy="1295401"/>
              <a:chOff x="0" y="-26988"/>
              <a:chExt cx="9175750" cy="1295401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0" y="-9"/>
                <a:ext cx="9175750" cy="1267982"/>
              </a:xfrm>
              <a:prstGeom prst="flowChartProcess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5400" b="1" dirty="0">
                    <a:solidFill>
                      <a:srgbClr val="FF6600"/>
                    </a:solidFill>
                    <a:latin typeface="標楷體" pitchFamily="65" charset="-120"/>
                    <a:ea typeface="標楷體" pitchFamily="65" charset="-120"/>
                  </a:rPr>
                  <a:t> </a:t>
                </a:r>
                <a:r>
                  <a:rPr lang="zh-TW" altLang="en-US" sz="4800" b="1" dirty="0">
                    <a:solidFill>
                      <a:srgbClr val="0000FF"/>
                    </a:solidFill>
                    <a:latin typeface="+mj-ea"/>
                    <a:ea typeface="+mj-ea"/>
                  </a:rPr>
                  <a:t>課程組織與實施</a:t>
                </a:r>
              </a:p>
            </p:txBody>
          </p:sp>
          <p:pic>
            <p:nvPicPr>
              <p:cNvPr id="102414" name="Picture 11" descr="team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94453" y="-26988"/>
                <a:ext cx="4081297" cy="1293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8231188" y="1267983"/>
              <a:ext cx="877887" cy="3697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ea typeface="新細明體" pitchFamily="18" charset="-120"/>
                </a:rPr>
                <a:t>學與教</a:t>
              </a:r>
            </a:p>
          </p:txBody>
        </p:sp>
      </p:grp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95288" y="3392488"/>
            <a:ext cx="7200900" cy="719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zh-TW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本校獲最積極推廣普通話學校金獎及學生金獎</a:t>
            </a:r>
            <a:r>
              <a:rPr lang="zh-TW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 </a:t>
            </a:r>
            <a:endParaRPr lang="en-US" altLang="zh-TW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  <a:p>
            <a:pPr eaLnBrk="1" hangingPunct="1">
              <a:lnSpc>
                <a:spcPct val="85000"/>
              </a:lnSpc>
              <a:defRPr/>
            </a:pPr>
            <a:r>
              <a:rPr lang="zh-TW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（</a:t>
            </a:r>
            <a:r>
              <a:rPr lang="zh-TW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語常會及香港電台合辦</a:t>
            </a:r>
            <a:r>
              <a:rPr lang="zh-TW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）</a:t>
            </a:r>
            <a:endParaRPr lang="zh-TW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</p:txBody>
      </p:sp>
      <p:pic>
        <p:nvPicPr>
          <p:cNvPr id="14338" name="Picture 2" descr="C:\Users\user\Desktop\學校簡介(開放日)\學校活動片段1617開學\「雙」信劇場01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5767985" y="4365104"/>
            <a:ext cx="3407765" cy="2271843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60363" y="4113213"/>
            <a:ext cx="7200900" cy="719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zh-TW" alt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本校</a:t>
            </a:r>
            <a:r>
              <a:rPr lang="zh-TW" altLang="en-US" sz="2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獲教育局邀請分享中文科單元教學</a:t>
            </a:r>
            <a:endParaRPr lang="en-US" altLang="zh-TW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(</a:t>
            </a:r>
            <a:r>
              <a:rPr lang="zh-TW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中國語文知識、思維策略、品德情意</a:t>
            </a:r>
            <a:r>
              <a:rPr lang="en-US" altLang="zh-TW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)</a:t>
            </a:r>
            <a:endParaRPr lang="zh-TW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</p:txBody>
      </p:sp>
      <p:pic>
        <p:nvPicPr>
          <p:cNvPr id="102408" name="圖片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325" y="4833938"/>
            <a:ext cx="35845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9" name="文字方塊 2"/>
          <p:cNvSpPr txBox="1">
            <a:spLocks noChangeArrowheads="1"/>
          </p:cNvSpPr>
          <p:nvPr/>
        </p:nvSpPr>
        <p:spPr bwMode="auto">
          <a:xfrm>
            <a:off x="4859338" y="5924550"/>
            <a:ext cx="1512887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/>
              <a:t>各班均上台合作表演</a:t>
            </a:r>
            <a:endParaRPr lang="zh-HK" altLang="en-US" dirty="0"/>
          </a:p>
        </p:txBody>
      </p:sp>
      <p:sp>
        <p:nvSpPr>
          <p:cNvPr id="102410" name="文字方塊 19"/>
          <p:cNvSpPr txBox="1">
            <a:spLocks noChangeArrowheads="1"/>
          </p:cNvSpPr>
          <p:nvPr/>
        </p:nvSpPr>
        <p:spPr bwMode="auto">
          <a:xfrm>
            <a:off x="239713" y="6292850"/>
            <a:ext cx="4348162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/>
              <a:t>加強文學元素，各級均有文學精點小冊子</a:t>
            </a:r>
            <a:endParaRPr lang="zh-HK" alt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2477</TotalTime>
  <Words>5555</Words>
  <Application>Microsoft Office PowerPoint</Application>
  <PresentationFormat>如螢幕大小 (4:3)</PresentationFormat>
  <Paragraphs>1119</Paragraphs>
  <Slides>63</Slides>
  <Notes>35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4" baseType="lpstr">
      <vt:lpstr>流線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全校學生可免費使用英語電子學習平台</vt:lpstr>
      <vt:lpstr>PowerPoint 簡報</vt:lpstr>
      <vt:lpstr>課程及活動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   結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OEM</dc:creator>
  <cp:lastModifiedBy>user</cp:lastModifiedBy>
  <cp:revision>229</cp:revision>
  <cp:lastPrinted>2016-09-17T01:17:09Z</cp:lastPrinted>
  <dcterms:created xsi:type="dcterms:W3CDTF">2014-09-12T15:17:30Z</dcterms:created>
  <dcterms:modified xsi:type="dcterms:W3CDTF">2017-09-17T03:12:54Z</dcterms:modified>
</cp:coreProperties>
</file>